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5143500" cx="9144000"/>
  <p:notesSz cx="6858000" cy="9144000"/>
  <p:embeddedFontLst>
    <p:embeddedFont>
      <p:font typeface="Poppins"/>
      <p:regular r:id="rId42"/>
      <p:bold r:id="rId43"/>
      <p:italic r:id="rId44"/>
      <p:boldItalic r:id="rId45"/>
    </p:embeddedFont>
    <p:embeddedFont>
      <p:font typeface="Corbel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0" roundtripDataSignature="AMtx7mixT8+JBbxHRgVL1cMx8Ri1SX4X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Poppins-regular.fntdata"/><Relationship Id="rId41" Type="http://schemas.openxmlformats.org/officeDocument/2006/relationships/slide" Target="slides/slide37.xml"/><Relationship Id="rId44" Type="http://schemas.openxmlformats.org/officeDocument/2006/relationships/font" Target="fonts/Poppins-italic.fntdata"/><Relationship Id="rId43" Type="http://schemas.openxmlformats.org/officeDocument/2006/relationships/font" Target="fonts/Poppins-bold.fntdata"/><Relationship Id="rId46" Type="http://schemas.openxmlformats.org/officeDocument/2006/relationships/font" Target="fonts/Corbel-regular.fntdata"/><Relationship Id="rId45" Type="http://schemas.openxmlformats.org/officeDocument/2006/relationships/font" Target="fonts/Poppi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Corbel-italic.fntdata"/><Relationship Id="rId47" Type="http://schemas.openxmlformats.org/officeDocument/2006/relationships/font" Target="fonts/Corbel-bold.fntdata"/><Relationship Id="rId49" Type="http://schemas.openxmlformats.org/officeDocument/2006/relationships/font" Target="fonts/Corbel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" name="Google Shape;3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Google Shape;131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" name="Google Shape;142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Should there be another label (mutation C&gt;T) on the other circle connected by a red line?</a:t>
            </a:r>
            <a:endParaRPr/>
          </a:p>
        </p:txBody>
      </p:sp>
      <p:sp>
        <p:nvSpPr>
          <p:cNvPr id="193" name="Google Shape;19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Should there be another label (mutation C&gt;T) on the other circle connected by a red line?</a:t>
            </a:r>
            <a:endParaRPr/>
          </a:p>
        </p:txBody>
      </p:sp>
      <p:sp>
        <p:nvSpPr>
          <p:cNvPr id="205" name="Google Shape;205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" name="Google Shape;46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70C0"/>
                </a:solidFill>
              </a:rPr>
              <a:t>Not sure about topic titles – let me know what you think</a:t>
            </a:r>
            <a:endParaRPr>
              <a:solidFill>
                <a:srgbClr val="0070C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^ made some small tweaks, feel free to change if you don’t like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Should there be another label (mutation C&gt;T) on the other circle connected by a red line?</a:t>
            </a:r>
            <a:endParaRPr/>
          </a:p>
        </p:txBody>
      </p:sp>
      <p:sp>
        <p:nvSpPr>
          <p:cNvPr id="217" name="Google Shape;217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Should there be another label (mutation C&gt;T) on the other circle connected by a red line?</a:t>
            </a:r>
            <a:endParaRPr/>
          </a:p>
        </p:txBody>
      </p:sp>
      <p:sp>
        <p:nvSpPr>
          <p:cNvPr id="229" name="Google Shape;229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7" name="Google Shape;327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70C0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70C0"/>
                </a:solidFill>
              </a:rPr>
              <a:t>Added the outline again here to aid transition, feel free to remove if it doesn’t make sense when writing script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Google Shape;341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phylogenetic trees are not transmission trees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In a transmission tree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&gt;Topology: structure of relationships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&gt;Branch lengths: amount of evolutionary change (or time)</a:t>
            </a:r>
            <a:endParaRPr>
              <a:solidFill>
                <a:schemeClr val="dk1"/>
              </a:solidFill>
            </a:endParaRPr>
          </a:p>
          <a:p>
            <a:pPr indent="45720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Average expected number of substitutions per site</a:t>
            </a:r>
            <a:endParaRPr>
              <a:solidFill>
                <a:schemeClr val="dk1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1" name="Google Shape;351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Topology: structure of relationships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Branch lengths: amount of evolutionary change (or time)</a:t>
            </a:r>
            <a:endParaRPr>
              <a:solidFill>
                <a:schemeClr val="dk1"/>
              </a:solidFill>
            </a:endParaRPr>
          </a:p>
          <a:p>
            <a:pPr indent="45720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Average expected number of substitutions per site</a:t>
            </a:r>
            <a:endParaRPr>
              <a:solidFill>
                <a:schemeClr val="dk1"/>
              </a:solidFill>
            </a:endParaRPr>
          </a:p>
          <a:p>
            <a:pPr indent="45720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&gt; zooming on the phylogeny for this specific example</a:t>
            </a:r>
            <a:endParaRPr>
              <a:solidFill>
                <a:schemeClr val="dk1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&gt; A phylogenetic tree details the relationship between the sequences from patients</a:t>
            </a:r>
            <a:endParaRPr>
              <a:solidFill>
                <a:schemeClr val="dk1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In this figure the horizonal dimension gives the amount of genetic change.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The horizontal lines are branches and represent evolutionary lineages changing over time.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longer the branch in the horizontal dimension, the larger the amount of change.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bar at the bottom of the figure provides a scale for this.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In this case the line segment with the number ‘0.07’ shows the length of branch that represents an amount genetic change of 0.07.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The units of branch length are usually nucleotide substitutions per site – that is the number of changes or ‘substitutions’ divided by the length of the sequence (although they may be given as % change, i.e., the number of changes per 100 nucleotide sites).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vertical dimension in this figure has no meaning and is used simply to lay out the tree visually with the labels evenly spaced vertically.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vertical lines therefore simply tell you which horizontal line connects to which and how long they are is irrelevant.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Rotating around nodes does not change the meaning of a tree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7" name="Google Shape;377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A few conventions: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tree extremities are called tips and correspond to sequences that have been observed/sampled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We can track the occurrence of mutations along the internal branches of the tree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Internal nodes represent putative common ancestors of the tips descending from the node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The root of the tree identifies the common ancestor for all sequences included in the tree</a:t>
            </a:r>
            <a:endParaRPr>
              <a:solidFill>
                <a:schemeClr val="dk1"/>
              </a:solidFill>
            </a:endParaRPr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>
              <a:solidFill>
                <a:srgbClr val="0070C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3" name="Google Shape;413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Reference between of lecture (slides 6-7 here)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0" name="Google Shape;430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9" name="Google Shape;439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8" name="Google Shape;448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7" name="Google Shape;457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Feedback: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7" name="Google Shape;467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3" name="Google Shape;473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70C0"/>
                </a:solidFill>
              </a:rPr>
              <a:t>See my comments on slide 18 – is there another figure you can use here?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70C0"/>
                </a:solidFill>
              </a:rPr>
              <a:t>(or perhaps it makes perfect sense and I will understand it once you write the script)</a:t>
            </a:r>
            <a:endParaRPr>
              <a:solidFill>
                <a:srgbClr val="0070C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" name="Google Shape;61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" name="Google Shape;67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" name="Google Shape;76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Removed some words here that I thought were redundant, feel free to change back if you don’t agree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Google Shape;87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" name="Google Shape;97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70C0"/>
                </a:solidFill>
              </a:rPr>
              <a:t>Added the outline again here to aid transition, feel free to remove if it doesn’t make sense when writing script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076c19285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" name="Google Shape;103;g12076c19285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Do all of these images meet our copyright requirements?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What exactly is this image trying to show? The person on the right looks the same as the left? Maybe we can discuss an alternate image that is clearer?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Would it be helpful to introduce this concept around slide 10 when you mention mutations accumulate?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9"/>
          <p:cNvSpPr/>
          <p:nvPr/>
        </p:nvSpPr>
        <p:spPr>
          <a:xfrm>
            <a:off x="0" y="571499"/>
            <a:ext cx="6856200" cy="4000500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9"/>
          <p:cNvSpPr txBox="1"/>
          <p:nvPr>
            <p:ph type="ctrTitle"/>
          </p:nvPr>
        </p:nvSpPr>
        <p:spPr>
          <a:xfrm>
            <a:off x="802386" y="973836"/>
            <a:ext cx="5486400" cy="24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Poppins"/>
              <a:buNone/>
              <a:defRPr sz="4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39"/>
          <p:cNvSpPr txBox="1"/>
          <p:nvPr>
            <p:ph idx="1" type="subTitle"/>
          </p:nvPr>
        </p:nvSpPr>
        <p:spPr>
          <a:xfrm>
            <a:off x="825011" y="3502685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700"/>
              <a:buNone/>
              <a:defRPr sz="1700" cap="none">
                <a:solidFill>
                  <a:srgbClr val="F8F8F8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7" name="Google Shape;17;p39"/>
          <p:cNvSpPr/>
          <p:nvPr/>
        </p:nvSpPr>
        <p:spPr>
          <a:xfrm>
            <a:off x="6952697" y="571499"/>
            <a:ext cx="2193900" cy="4000500"/>
          </a:xfrm>
          <a:prstGeom prst="rect">
            <a:avLst/>
          </a:prstGeom>
          <a:solidFill>
            <a:srgbClr val="C8C8C8">
              <a:alpha val="48235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0"/>
          <p:cNvSpPr/>
          <p:nvPr/>
        </p:nvSpPr>
        <p:spPr>
          <a:xfrm>
            <a:off x="1" y="569214"/>
            <a:ext cx="2582700" cy="3998100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0"/>
          <p:cNvSpPr/>
          <p:nvPr/>
        </p:nvSpPr>
        <p:spPr>
          <a:xfrm>
            <a:off x="8861898" y="569214"/>
            <a:ext cx="288000" cy="3998100"/>
          </a:xfrm>
          <a:prstGeom prst="rect">
            <a:avLst/>
          </a:prstGeom>
          <a:solidFill>
            <a:srgbClr val="C8C8C8">
              <a:alpha val="48235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0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40"/>
          <p:cNvSpPr txBox="1"/>
          <p:nvPr>
            <p:ph idx="1" type="body"/>
          </p:nvPr>
        </p:nvSpPr>
        <p:spPr>
          <a:xfrm>
            <a:off x="2901951" y="648081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175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/ tree" showMasterSp="0">
  <p:cSld name="Blank w/ tre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1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  <a:defRPr b="0" sz="27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41"/>
          <p:cNvSpPr txBox="1"/>
          <p:nvPr>
            <p:ph idx="1" type="body"/>
          </p:nvPr>
        </p:nvSpPr>
        <p:spPr>
          <a:xfrm>
            <a:off x="688657" y="1151334"/>
            <a:ext cx="7823700" cy="35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175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8pPr>
            <a:lvl9pPr indent="-29845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100"/>
              <a:buChar char="●"/>
              <a:defRPr sz="1100"/>
            </a:lvl9pPr>
          </a:lstStyle>
          <a:p/>
        </p:txBody>
      </p:sp>
      <p:pic>
        <p:nvPicPr>
          <p:cNvPr id="26" name="Google Shape;26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53000"/>
            <a:ext cx="914400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2"/>
          <p:cNvSpPr txBox="1"/>
          <p:nvPr>
            <p:ph idx="1" type="body"/>
          </p:nvPr>
        </p:nvSpPr>
        <p:spPr>
          <a:xfrm>
            <a:off x="2914650" y="3504438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700"/>
              <a:buNone/>
              <a:defRPr sz="1700" cap="none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42"/>
          <p:cNvSpPr txBox="1"/>
          <p:nvPr>
            <p:ph type="title"/>
          </p:nvPr>
        </p:nvSpPr>
        <p:spPr>
          <a:xfrm>
            <a:off x="2900934" y="973836"/>
            <a:ext cx="5486400" cy="24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Poppins"/>
              <a:buNone/>
              <a:defRPr b="0" sz="44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3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  <a:defRPr b="0" sz="27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43"/>
          <p:cNvSpPr txBox="1"/>
          <p:nvPr>
            <p:ph idx="1" type="body"/>
          </p:nvPr>
        </p:nvSpPr>
        <p:spPr>
          <a:xfrm>
            <a:off x="688657" y="1151334"/>
            <a:ext cx="7823700" cy="35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175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8pPr>
            <a:lvl9pPr indent="-29845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100"/>
              <a:buChar char="●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4"/>
          <p:cNvSpPr txBox="1"/>
          <p:nvPr>
            <p:ph type="title"/>
          </p:nvPr>
        </p:nvSpPr>
        <p:spPr>
          <a:xfrm>
            <a:off x="192024" y="857250"/>
            <a:ext cx="2126100" cy="178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44"/>
          <p:cNvSpPr txBox="1"/>
          <p:nvPr>
            <p:ph idx="1" type="body"/>
          </p:nvPr>
        </p:nvSpPr>
        <p:spPr>
          <a:xfrm>
            <a:off x="192024" y="2620632"/>
            <a:ext cx="2126100" cy="17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6" name="Google Shape;36;p44"/>
          <p:cNvSpPr txBox="1"/>
          <p:nvPr>
            <p:ph idx="2" type="body"/>
          </p:nvPr>
        </p:nvSpPr>
        <p:spPr>
          <a:xfrm>
            <a:off x="2900934" y="651510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175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8pPr>
            <a:lvl9pPr indent="-29845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100"/>
              <a:buChar char="●"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/>
          <p:nvPr/>
        </p:nvSpPr>
        <p:spPr>
          <a:xfrm>
            <a:off x="1" y="569214"/>
            <a:ext cx="2582700" cy="3998100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38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  <a:defRPr b="0" i="0" sz="2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8"/>
          <p:cNvSpPr/>
          <p:nvPr/>
        </p:nvSpPr>
        <p:spPr>
          <a:xfrm>
            <a:off x="8861898" y="569214"/>
            <a:ext cx="288000" cy="3998100"/>
          </a:xfrm>
          <a:prstGeom prst="rect">
            <a:avLst/>
          </a:prstGeom>
          <a:solidFill>
            <a:srgbClr val="C8C8C8">
              <a:alpha val="48235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38"/>
          <p:cNvSpPr txBox="1"/>
          <p:nvPr>
            <p:ph idx="1" type="body"/>
          </p:nvPr>
        </p:nvSpPr>
        <p:spPr>
          <a:xfrm>
            <a:off x="2901951" y="648081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●"/>
              <a:defRPr b="0" i="0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Noto Sans Symbols"/>
              <a:buChar char="●"/>
              <a:defRPr b="0" i="0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" name="Google Shape;10;p38"/>
          <p:cNvSpPr txBox="1"/>
          <p:nvPr>
            <p:ph idx="10" type="dt"/>
          </p:nvPr>
        </p:nvSpPr>
        <p:spPr>
          <a:xfrm>
            <a:off x="19684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1" name="Google Shape;11;p38"/>
          <p:cNvSpPr txBox="1"/>
          <p:nvPr>
            <p:ph idx="11" type="ftr"/>
          </p:nvPr>
        </p:nvSpPr>
        <p:spPr>
          <a:xfrm>
            <a:off x="2901951" y="4767263"/>
            <a:ext cx="4433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" name="Google Shape;12;p38"/>
          <p:cNvSpPr txBox="1"/>
          <p:nvPr>
            <p:ph idx="12" type="sldNum"/>
          </p:nvPr>
        </p:nvSpPr>
        <p:spPr>
          <a:xfrm>
            <a:off x="7889944" y="4767263"/>
            <a:ext cx="114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2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image" Target="../media/image28.jpg"/><Relationship Id="rId5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jpg"/><Relationship Id="rId4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>
            <p:ph type="ctrTitle"/>
          </p:nvPr>
        </p:nvSpPr>
        <p:spPr>
          <a:xfrm>
            <a:off x="802386" y="973836"/>
            <a:ext cx="5486400" cy="24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Poppins"/>
              <a:buNone/>
            </a:pPr>
            <a:r>
              <a:rPr b="1" lang="en-US"/>
              <a:t>Introduction to Genomic Epidemiology</a:t>
            </a:r>
            <a:endParaRPr/>
          </a:p>
        </p:txBody>
      </p:sp>
      <p:sp>
        <p:nvSpPr>
          <p:cNvPr id="42" name="Google Shape;42;p1"/>
          <p:cNvSpPr txBox="1"/>
          <p:nvPr>
            <p:ph idx="1" type="subTitle"/>
          </p:nvPr>
        </p:nvSpPr>
        <p:spPr>
          <a:xfrm>
            <a:off x="825011" y="3502685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800"/>
              <a:t>Theory Module</a:t>
            </a:r>
            <a:endParaRPr sz="1800"/>
          </a:p>
        </p:txBody>
      </p:sp>
      <p:sp>
        <p:nvSpPr>
          <p:cNvPr id="43" name="Google Shape;43;p1"/>
          <p:cNvSpPr txBox="1"/>
          <p:nvPr/>
        </p:nvSpPr>
        <p:spPr>
          <a:xfrm>
            <a:off x="69325" y="4117550"/>
            <a:ext cx="396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Slides from Edyth Parker</a:t>
            </a:r>
            <a:endParaRPr sz="16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8"/>
          <p:cNvPicPr preferRelativeResize="0"/>
          <p:nvPr/>
        </p:nvPicPr>
        <p:blipFill rotWithShape="1">
          <a:blip r:embed="rId3">
            <a:alphaModFix/>
          </a:blip>
          <a:srcRect b="24373" l="0" r="0" t="2465"/>
          <a:stretch/>
        </p:blipFill>
        <p:spPr>
          <a:xfrm>
            <a:off x="1162050" y="1859044"/>
            <a:ext cx="6534152" cy="233416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8"/>
          <p:cNvSpPr/>
          <p:nvPr/>
        </p:nvSpPr>
        <p:spPr>
          <a:xfrm>
            <a:off x="1162050" y="4517340"/>
            <a:ext cx="65343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6" name="Google Shape;126;p8"/>
          <p:cNvSpPr txBox="1"/>
          <p:nvPr/>
        </p:nvSpPr>
        <p:spPr>
          <a:xfrm>
            <a:off x="3724283" y="4193213"/>
            <a:ext cx="140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8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The pathogen evolves as it spreads between hosts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8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during spread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9"/>
          <p:cNvPicPr preferRelativeResize="0"/>
          <p:nvPr/>
        </p:nvPicPr>
        <p:blipFill rotWithShape="1">
          <a:blip r:embed="rId3">
            <a:alphaModFix/>
          </a:blip>
          <a:srcRect b="66752" l="0" r="0" t="2465"/>
          <a:stretch/>
        </p:blipFill>
        <p:spPr>
          <a:xfrm>
            <a:off x="1162050" y="1859044"/>
            <a:ext cx="6534152" cy="98212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9"/>
          <p:cNvSpPr txBox="1"/>
          <p:nvPr/>
        </p:nvSpPr>
        <p:spPr>
          <a:xfrm>
            <a:off x="1436350" y="2916716"/>
            <a:ext cx="65622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0" i="0" lang="en-US" sz="23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ATGCAG</a:t>
            </a:r>
            <a:r>
              <a:rPr b="1" i="0" lang="en-US" sz="2300" u="none" cap="none" strike="noStrike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b="0" i="0" lang="en-US" sz="23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TAGCT</a:t>
            </a:r>
            <a:r>
              <a:rPr b="1" i="0" lang="en-US" sz="2300" u="none" cap="none" strike="noStrike">
                <a:solidFill>
                  <a:srgbClr val="E7A413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23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ATGCTGAC</a:t>
            </a:r>
            <a:r>
              <a:rPr b="1" i="0" lang="en-US" sz="2300" u="none" cap="none" strike="noStrike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23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GACTGAC</a:t>
            </a:r>
            <a:r>
              <a:rPr b="1" i="0" lang="en-US" sz="2300" u="none" cap="none" strike="noStrike">
                <a:solidFill>
                  <a:srgbClr val="7F6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23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endParaRPr b="0" i="0" sz="11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5" name="Google Shape;13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4943" y="3686778"/>
            <a:ext cx="2151112" cy="1189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9"/>
          <p:cNvCxnSpPr/>
          <p:nvPr/>
        </p:nvCxnSpPr>
        <p:spPr>
          <a:xfrm flipH="1" rot="10800000">
            <a:off x="4600500" y="3357881"/>
            <a:ext cx="1279200" cy="29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9"/>
          <p:cNvCxnSpPr/>
          <p:nvPr/>
        </p:nvCxnSpPr>
        <p:spPr>
          <a:xfrm rot="10800000">
            <a:off x="3417000" y="3348281"/>
            <a:ext cx="1183500" cy="30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" name="Google Shape;138;p9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Mutations accumulate in the pathogen genome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9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during spread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4" id="144" name="Google Shape;14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8983" y="1616827"/>
            <a:ext cx="2777192" cy="323101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0"/>
          <p:cNvSpPr txBox="1"/>
          <p:nvPr/>
        </p:nvSpPr>
        <p:spPr>
          <a:xfrm>
            <a:off x="5741028" y="2295680"/>
            <a:ext cx="1563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Samples collected from patient 1</a:t>
            </a:r>
            <a:endParaRPr b="0" i="0" sz="1100" u="none" cap="none" strike="noStrike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" name="Google Shape;146;p10"/>
          <p:cNvSpPr txBox="1"/>
          <p:nvPr/>
        </p:nvSpPr>
        <p:spPr>
          <a:xfrm>
            <a:off x="5657699" y="4200731"/>
            <a:ext cx="28548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Samples from patients</a:t>
            </a:r>
            <a:endParaRPr b="0" i="0" sz="1100" u="none" cap="none" strike="noStrike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sequenced and compared</a:t>
            </a:r>
            <a:endParaRPr b="0" i="0" sz="1100" u="none" cap="none" strike="noStrike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" name="Google Shape;147;p10"/>
          <p:cNvSpPr txBox="1"/>
          <p:nvPr/>
        </p:nvSpPr>
        <p:spPr>
          <a:xfrm>
            <a:off x="1650914" y="3603230"/>
            <a:ext cx="16758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Samples collected from patient 2</a:t>
            </a:r>
            <a:endParaRPr b="0" i="0" sz="1100" u="none" cap="none" strike="noStrike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" name="Google Shape;148;p10"/>
          <p:cNvSpPr txBox="1"/>
          <p:nvPr/>
        </p:nvSpPr>
        <p:spPr>
          <a:xfrm>
            <a:off x="2228528" y="2234534"/>
            <a:ext cx="146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Patient 1 transmits to patient 2</a:t>
            </a:r>
            <a:endParaRPr b="0" i="0" sz="1100" u="none" cap="none" strike="noStrike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9" name="Google Shape;149;p10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during spread</a:t>
            </a:r>
            <a:endParaRPr/>
          </a:p>
        </p:txBody>
      </p:sp>
      <p:sp>
        <p:nvSpPr>
          <p:cNvPr id="150" name="Google Shape;150;p10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Pathogen sequencing allows us to track evolution during spread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0"/>
          <p:cNvSpPr txBox="1"/>
          <p:nvPr/>
        </p:nvSpPr>
        <p:spPr>
          <a:xfrm>
            <a:off x="3326690" y="4736025"/>
            <a:ext cx="1930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Andersen et al. 2015.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sp>
        <p:nvSpPr>
          <p:cNvPr id="157" name="Google Shape;157;p12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 pathogen is spreading in the population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ent Placeholder 5" id="158" name="Google Shape;158;p12"/>
          <p:cNvPicPr preferRelativeResize="0"/>
          <p:nvPr/>
        </p:nvPicPr>
        <p:blipFill rotWithShape="1">
          <a:blip r:embed="rId3">
            <a:alphaModFix/>
          </a:blip>
          <a:srcRect b="27091" l="5027" r="67320" t="50302"/>
          <a:stretch/>
        </p:blipFill>
        <p:spPr>
          <a:xfrm>
            <a:off x="2602282" y="3205810"/>
            <a:ext cx="1080369" cy="861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 pathogen is spreading in the population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3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pic>
        <p:nvPicPr>
          <p:cNvPr descr="Content Placeholder 5" id="165" name="Google Shape;165;p13"/>
          <p:cNvPicPr preferRelativeResize="0"/>
          <p:nvPr/>
        </p:nvPicPr>
        <p:blipFill rotWithShape="1">
          <a:blip r:embed="rId3">
            <a:alphaModFix/>
          </a:blip>
          <a:srcRect b="26776" l="4007" r="45137" t="25128"/>
          <a:stretch/>
        </p:blipFill>
        <p:spPr>
          <a:xfrm>
            <a:off x="2567429" y="2266886"/>
            <a:ext cx="1952119" cy="1800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 pathogen is spreading in the population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4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pic>
        <p:nvPicPr>
          <p:cNvPr descr="Content Placeholder 5" id="172" name="Google Shape;172;p14"/>
          <p:cNvPicPr preferRelativeResize="0"/>
          <p:nvPr/>
        </p:nvPicPr>
        <p:blipFill rotWithShape="1">
          <a:blip r:embed="rId3">
            <a:alphaModFix/>
          </a:blip>
          <a:srcRect b="23143" l="4005" r="26608" t="13813"/>
          <a:stretch/>
        </p:blipFill>
        <p:spPr>
          <a:xfrm>
            <a:off x="2560421" y="1831086"/>
            <a:ext cx="2682288" cy="237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12" id="177" name="Google Shape;177;p15"/>
          <p:cNvPicPr preferRelativeResize="0"/>
          <p:nvPr/>
        </p:nvPicPr>
        <p:blipFill rotWithShape="1">
          <a:blip r:embed="rId3">
            <a:alphaModFix/>
          </a:blip>
          <a:srcRect b="8052" l="3915" r="9795" t="13754"/>
          <a:stretch/>
        </p:blipFill>
        <p:spPr>
          <a:xfrm>
            <a:off x="2560421" y="1832982"/>
            <a:ext cx="3331056" cy="294457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5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 pathogen is spreading in the population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5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9" id="184" name="Google Shape;184;p16"/>
          <p:cNvPicPr preferRelativeResize="0"/>
          <p:nvPr/>
        </p:nvPicPr>
        <p:blipFill rotWithShape="1">
          <a:blip r:embed="rId3">
            <a:alphaModFix/>
          </a:blip>
          <a:srcRect b="32488" l="0" r="61070" t="41845"/>
          <a:stretch/>
        </p:blipFill>
        <p:spPr>
          <a:xfrm>
            <a:off x="2578608" y="2746810"/>
            <a:ext cx="1340406" cy="86410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6"/>
          <p:cNvSpPr txBox="1"/>
          <p:nvPr/>
        </p:nvSpPr>
        <p:spPr>
          <a:xfrm>
            <a:off x="3720923" y="2905099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ATGCCAGC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6" name="Google Shape;186;p16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sp>
        <p:nvSpPr>
          <p:cNvPr id="187" name="Google Shape;187;p16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Tracking mutations during pathogen spread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6"/>
          <p:cNvSpPr/>
          <p:nvPr/>
        </p:nvSpPr>
        <p:spPr>
          <a:xfrm>
            <a:off x="1162050" y="4517340"/>
            <a:ext cx="65343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9" name="Google Shape;189;p16"/>
          <p:cNvSpPr txBox="1"/>
          <p:nvPr/>
        </p:nvSpPr>
        <p:spPr>
          <a:xfrm>
            <a:off x="3724283" y="4193213"/>
            <a:ext cx="140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6"/>
          <p:cNvSpPr txBox="1"/>
          <p:nvPr/>
        </p:nvSpPr>
        <p:spPr>
          <a:xfrm>
            <a:off x="1593490" y="3066186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ATGCCAGCCA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6" id="195" name="Google Shape;195;p17"/>
          <p:cNvPicPr preferRelativeResize="0"/>
          <p:nvPr/>
        </p:nvPicPr>
        <p:blipFill rotWithShape="1">
          <a:blip r:embed="rId3">
            <a:alphaModFix/>
          </a:blip>
          <a:srcRect b="33291" l="6543" r="35528" t="22182"/>
          <a:stretch/>
        </p:blipFill>
        <p:spPr>
          <a:xfrm>
            <a:off x="2807821" y="2101203"/>
            <a:ext cx="1959344" cy="146921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7"/>
          <p:cNvSpPr txBox="1"/>
          <p:nvPr/>
        </p:nvSpPr>
        <p:spPr>
          <a:xfrm>
            <a:off x="4623573" y="2562356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ATGCC</a:t>
            </a:r>
            <a:r>
              <a:rPr b="1" i="0" lang="en-US" sz="1200" u="none" cap="none" strike="noStrike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" name="Google Shape;197;p17"/>
          <p:cNvSpPr txBox="1"/>
          <p:nvPr/>
        </p:nvSpPr>
        <p:spPr>
          <a:xfrm>
            <a:off x="4294127" y="2910587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8" name="Google Shape;198;p17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sp>
        <p:nvSpPr>
          <p:cNvPr id="199" name="Google Shape;199;p17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Tracking mutations during pathogen spread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7"/>
          <p:cNvSpPr/>
          <p:nvPr/>
        </p:nvSpPr>
        <p:spPr>
          <a:xfrm>
            <a:off x="1162050" y="4517340"/>
            <a:ext cx="65343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1" name="Google Shape;201;p17"/>
          <p:cNvSpPr txBox="1"/>
          <p:nvPr/>
        </p:nvSpPr>
        <p:spPr>
          <a:xfrm>
            <a:off x="3724283" y="4193213"/>
            <a:ext cx="140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7"/>
          <p:cNvSpPr txBox="1"/>
          <p:nvPr/>
        </p:nvSpPr>
        <p:spPr>
          <a:xfrm>
            <a:off x="1593490" y="3066186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ATGCCAGCCA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sp>
        <p:nvSpPr>
          <p:cNvPr id="208" name="Google Shape;208;p28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Tracking mutations during pathogen spread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1162050" y="4517340"/>
            <a:ext cx="65343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0" name="Google Shape;210;p28"/>
          <p:cNvSpPr txBox="1"/>
          <p:nvPr/>
        </p:nvSpPr>
        <p:spPr>
          <a:xfrm>
            <a:off x="3724283" y="4193213"/>
            <a:ext cx="140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8"/>
          <p:cNvSpPr txBox="1"/>
          <p:nvPr/>
        </p:nvSpPr>
        <p:spPr>
          <a:xfrm>
            <a:off x="1593490" y="3066186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ATGCCAGCCA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Content Placeholder 6" id="212" name="Google Shape;212;p28"/>
          <p:cNvPicPr preferRelativeResize="0"/>
          <p:nvPr/>
        </p:nvPicPr>
        <p:blipFill rotWithShape="1">
          <a:blip r:embed="rId3">
            <a:alphaModFix/>
          </a:blip>
          <a:srcRect b="32620" l="5978" r="30561" t="13578"/>
          <a:stretch/>
        </p:blipFill>
        <p:spPr>
          <a:xfrm>
            <a:off x="2790604" y="1814441"/>
            <a:ext cx="2148506" cy="177685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/>
          <p:nvPr/>
        </p:nvSpPr>
        <p:spPr>
          <a:xfrm>
            <a:off x="4887120" y="1838262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TGCCAGC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4887120" y="3276357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-US"/>
              <a:t> Outline</a:t>
            </a:r>
            <a:endParaRPr/>
          </a:p>
        </p:txBody>
      </p:sp>
      <p:sp>
        <p:nvSpPr>
          <p:cNvPr id="49" name="Google Shape;49;p2"/>
          <p:cNvSpPr txBox="1"/>
          <p:nvPr>
            <p:ph idx="1" type="body"/>
          </p:nvPr>
        </p:nvSpPr>
        <p:spPr>
          <a:xfrm>
            <a:off x="2901956" y="648075"/>
            <a:ext cx="57267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4765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/>
              <a:t>What is genomic epidemiology?</a:t>
            </a:r>
            <a:endParaRPr sz="2000"/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/>
              <a:t>Pathogen evolution during spread</a:t>
            </a:r>
            <a:endParaRPr/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/>
              <a:t>Phylogenetic vs transmission trees</a:t>
            </a:r>
            <a:endParaRPr/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SzPts val="2100"/>
              <a:buFont typeface="Arial"/>
              <a:buChar char="•"/>
            </a:pPr>
            <a:r>
              <a:rPr lang="en-US" sz="2000"/>
              <a:t>Why use genomic epidemiology?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sp>
        <p:nvSpPr>
          <p:cNvPr id="220" name="Google Shape;220;p29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Tracking mutations during pathogen spread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9"/>
          <p:cNvSpPr/>
          <p:nvPr/>
        </p:nvSpPr>
        <p:spPr>
          <a:xfrm>
            <a:off x="1162050" y="4517340"/>
            <a:ext cx="65343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3724283" y="4193213"/>
            <a:ext cx="140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9"/>
          <p:cNvSpPr txBox="1"/>
          <p:nvPr/>
        </p:nvSpPr>
        <p:spPr>
          <a:xfrm>
            <a:off x="1593490" y="3066186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ATGCCAGCCA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Content Placeholder 6" id="224" name="Google Shape;224;p29"/>
          <p:cNvPicPr preferRelativeResize="0"/>
          <p:nvPr/>
        </p:nvPicPr>
        <p:blipFill rotWithShape="1">
          <a:blip r:embed="rId3">
            <a:alphaModFix/>
          </a:blip>
          <a:srcRect b="13764" l="4399" r="13207" t="11790"/>
          <a:stretch/>
        </p:blipFill>
        <p:spPr>
          <a:xfrm>
            <a:off x="2743632" y="1756777"/>
            <a:ext cx="2782994" cy="245284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 txBox="1"/>
          <p:nvPr/>
        </p:nvSpPr>
        <p:spPr>
          <a:xfrm>
            <a:off x="5525397" y="3793590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1" i="0" lang="en-US" sz="1200" u="none" cap="none" strike="noStrike">
                <a:solidFill>
                  <a:srgbClr val="0C6D77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5525397" y="2181220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sp>
        <p:nvSpPr>
          <p:cNvPr id="232" name="Google Shape;232;p32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Tracking mutations during pathogen spread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2"/>
          <p:cNvSpPr/>
          <p:nvPr/>
        </p:nvSpPr>
        <p:spPr>
          <a:xfrm>
            <a:off x="1162050" y="4517340"/>
            <a:ext cx="65343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4" name="Google Shape;234;p32"/>
          <p:cNvSpPr txBox="1"/>
          <p:nvPr/>
        </p:nvSpPr>
        <p:spPr>
          <a:xfrm>
            <a:off x="3724283" y="4193213"/>
            <a:ext cx="140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2"/>
          <p:cNvSpPr txBox="1"/>
          <p:nvPr/>
        </p:nvSpPr>
        <p:spPr>
          <a:xfrm>
            <a:off x="1593490" y="3066186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ATGCCAGCCA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Content Placeholder 6" id="236" name="Google Shape;236;p32"/>
          <p:cNvPicPr preferRelativeResize="0"/>
          <p:nvPr/>
        </p:nvPicPr>
        <p:blipFill rotWithShape="1">
          <a:blip r:embed="rId3">
            <a:alphaModFix/>
          </a:blip>
          <a:srcRect b="13764" l="4399" r="13207" t="11790"/>
          <a:stretch/>
        </p:blipFill>
        <p:spPr>
          <a:xfrm>
            <a:off x="2743632" y="1756777"/>
            <a:ext cx="2782994" cy="245284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2"/>
          <p:cNvSpPr txBox="1"/>
          <p:nvPr/>
        </p:nvSpPr>
        <p:spPr>
          <a:xfrm>
            <a:off x="5525397" y="3793590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1" i="0" lang="en-US" sz="1200" u="none" cap="none" strike="noStrike">
                <a:solidFill>
                  <a:srgbClr val="0C6D77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" name="Google Shape;238;p32"/>
          <p:cNvSpPr txBox="1"/>
          <p:nvPr/>
        </p:nvSpPr>
        <p:spPr>
          <a:xfrm>
            <a:off x="5525397" y="2181220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9" name="Google Shape;239;p32"/>
          <p:cNvSpPr txBox="1"/>
          <p:nvPr/>
        </p:nvSpPr>
        <p:spPr>
          <a:xfrm>
            <a:off x="688657" y="2455248"/>
            <a:ext cx="7823700" cy="75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None/>
            </a:pPr>
            <a:r>
              <a:rPr b="1" i="0" lang="en-US" sz="2100" u="none" cap="none" strike="noStrike">
                <a:solidFill>
                  <a:srgbClr val="FFC951"/>
                </a:solidFill>
                <a:latin typeface="Poppins"/>
                <a:ea typeface="Poppins"/>
                <a:cs typeface="Poppins"/>
                <a:sym typeface="Poppins"/>
              </a:rPr>
              <a:t>Not all cases are observed, sampled, or sequenced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5" id="244" name="Google Shape;244;p33"/>
          <p:cNvPicPr preferRelativeResize="0"/>
          <p:nvPr/>
        </p:nvPicPr>
        <p:blipFill rotWithShape="1">
          <a:blip r:embed="rId3">
            <a:alphaModFix/>
          </a:blip>
          <a:srcRect b="34266" l="0" r="0" t="0"/>
          <a:stretch/>
        </p:blipFill>
        <p:spPr>
          <a:xfrm>
            <a:off x="4396829" y="1637475"/>
            <a:ext cx="3981342" cy="1413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33"/>
          <p:cNvCxnSpPr/>
          <p:nvPr/>
        </p:nvCxnSpPr>
        <p:spPr>
          <a:xfrm>
            <a:off x="4843449" y="2344121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46" name="Google Shape;246;p33"/>
          <p:cNvCxnSpPr/>
          <p:nvPr/>
        </p:nvCxnSpPr>
        <p:spPr>
          <a:xfrm rot="10800000">
            <a:off x="7148034" y="1717322"/>
            <a:ext cx="0" cy="205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47" name="Google Shape;247;p33"/>
          <p:cNvSpPr txBox="1"/>
          <p:nvPr/>
        </p:nvSpPr>
        <p:spPr>
          <a:xfrm>
            <a:off x="4450499" y="2626498"/>
            <a:ext cx="812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3"/>
          <p:cNvSpPr txBox="1"/>
          <p:nvPr/>
        </p:nvSpPr>
        <p:spPr>
          <a:xfrm>
            <a:off x="6016855" y="2912957"/>
            <a:ext cx="691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Doctor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3"/>
          <p:cNvSpPr txBox="1"/>
          <p:nvPr/>
        </p:nvSpPr>
        <p:spPr>
          <a:xfrm>
            <a:off x="6769874" y="3427098"/>
            <a:ext cx="767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0" name="Google Shape;250;p33"/>
          <p:cNvCxnSpPr/>
          <p:nvPr/>
        </p:nvCxnSpPr>
        <p:spPr>
          <a:xfrm>
            <a:off x="6356726" y="2729637"/>
            <a:ext cx="0" cy="139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7153430" y="3136514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52" name="Google Shape;252;p33"/>
          <p:cNvSpPr txBox="1"/>
          <p:nvPr/>
        </p:nvSpPr>
        <p:spPr>
          <a:xfrm>
            <a:off x="6726948" y="1464775"/>
            <a:ext cx="911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Deceased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3" name="Google Shape;253;p33"/>
          <p:cNvCxnSpPr>
            <a:endCxn id="254" idx="2"/>
          </p:cNvCxnSpPr>
          <p:nvPr/>
        </p:nvCxnSpPr>
        <p:spPr>
          <a:xfrm flipH="1" rot="10800000">
            <a:off x="6401185" y="1530410"/>
            <a:ext cx="3300" cy="400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54" name="Google Shape;254;p33"/>
          <p:cNvSpPr txBox="1"/>
          <p:nvPr/>
        </p:nvSpPr>
        <p:spPr>
          <a:xfrm>
            <a:off x="5910085" y="1291910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Recovered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5" name="Google Shape;255;p33"/>
          <p:cNvCxnSpPr/>
          <p:nvPr/>
        </p:nvCxnSpPr>
        <p:spPr>
          <a:xfrm>
            <a:off x="7921757" y="3136514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56" name="Google Shape;256;p33"/>
          <p:cNvSpPr txBox="1"/>
          <p:nvPr/>
        </p:nvSpPr>
        <p:spPr>
          <a:xfrm>
            <a:off x="7537781" y="3427098"/>
            <a:ext cx="767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3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cxnSp>
        <p:nvCxnSpPr>
          <p:cNvPr id="258" name="Google Shape;258;p33"/>
          <p:cNvCxnSpPr/>
          <p:nvPr/>
        </p:nvCxnSpPr>
        <p:spPr>
          <a:xfrm rot="10800000">
            <a:off x="5635516" y="1717322"/>
            <a:ext cx="0" cy="205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59" name="Google Shape;259;p33"/>
          <p:cNvSpPr txBox="1"/>
          <p:nvPr/>
        </p:nvSpPr>
        <p:spPr>
          <a:xfrm>
            <a:off x="5167589" y="1464775"/>
            <a:ext cx="911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Deceased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" name="Google Shape;260;p33"/>
          <p:cNvCxnSpPr/>
          <p:nvPr/>
        </p:nvCxnSpPr>
        <p:spPr>
          <a:xfrm flipH="1" rot="10800000">
            <a:off x="7960525" y="1522610"/>
            <a:ext cx="3300" cy="400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61" name="Google Shape;261;p33"/>
          <p:cNvSpPr txBox="1"/>
          <p:nvPr/>
        </p:nvSpPr>
        <p:spPr>
          <a:xfrm>
            <a:off x="7469576" y="1291910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Recovered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ent Placeholder 12" id="262" name="Google Shape;262;p33"/>
          <p:cNvPicPr preferRelativeResize="0"/>
          <p:nvPr/>
        </p:nvPicPr>
        <p:blipFill rotWithShape="1">
          <a:blip r:embed="rId4">
            <a:alphaModFix/>
          </a:blip>
          <a:srcRect b="8052" l="3917" r="9792" t="13754"/>
          <a:stretch/>
        </p:blipFill>
        <p:spPr>
          <a:xfrm>
            <a:off x="754380" y="1803654"/>
            <a:ext cx="3235125" cy="2859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5" id="267" name="Google Shape;267;p45"/>
          <p:cNvPicPr preferRelativeResize="0"/>
          <p:nvPr/>
        </p:nvPicPr>
        <p:blipFill rotWithShape="1">
          <a:blip r:embed="rId3">
            <a:alphaModFix/>
          </a:blip>
          <a:srcRect b="34266" l="0" r="0" t="0"/>
          <a:stretch/>
        </p:blipFill>
        <p:spPr>
          <a:xfrm>
            <a:off x="4396829" y="1637475"/>
            <a:ext cx="3981342" cy="1413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45"/>
          <p:cNvCxnSpPr/>
          <p:nvPr/>
        </p:nvCxnSpPr>
        <p:spPr>
          <a:xfrm>
            <a:off x="4843449" y="2344121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69" name="Google Shape;269;p45"/>
          <p:cNvCxnSpPr/>
          <p:nvPr/>
        </p:nvCxnSpPr>
        <p:spPr>
          <a:xfrm rot="10800000">
            <a:off x="7148034" y="1717322"/>
            <a:ext cx="0" cy="205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70" name="Google Shape;270;p45"/>
          <p:cNvSpPr txBox="1"/>
          <p:nvPr/>
        </p:nvSpPr>
        <p:spPr>
          <a:xfrm>
            <a:off x="4450499" y="2626498"/>
            <a:ext cx="812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5"/>
          <p:cNvSpPr txBox="1"/>
          <p:nvPr/>
        </p:nvSpPr>
        <p:spPr>
          <a:xfrm>
            <a:off x="6016855" y="2912957"/>
            <a:ext cx="691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Doctor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5"/>
          <p:cNvSpPr txBox="1"/>
          <p:nvPr/>
        </p:nvSpPr>
        <p:spPr>
          <a:xfrm>
            <a:off x="6769874" y="3427098"/>
            <a:ext cx="767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3" name="Google Shape;273;p45"/>
          <p:cNvCxnSpPr/>
          <p:nvPr/>
        </p:nvCxnSpPr>
        <p:spPr>
          <a:xfrm>
            <a:off x="6356726" y="2729637"/>
            <a:ext cx="0" cy="139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74" name="Google Shape;274;p45"/>
          <p:cNvCxnSpPr/>
          <p:nvPr/>
        </p:nvCxnSpPr>
        <p:spPr>
          <a:xfrm>
            <a:off x="7153430" y="3136514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75" name="Google Shape;275;p45"/>
          <p:cNvCxnSpPr/>
          <p:nvPr/>
        </p:nvCxnSpPr>
        <p:spPr>
          <a:xfrm>
            <a:off x="4843449" y="2888273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209715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76" name="Google Shape;276;p45"/>
          <p:cNvCxnSpPr/>
          <p:nvPr/>
        </p:nvCxnSpPr>
        <p:spPr>
          <a:xfrm>
            <a:off x="6356726" y="3133836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209715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77" name="Google Shape;277;p45"/>
          <p:cNvCxnSpPr/>
          <p:nvPr/>
        </p:nvCxnSpPr>
        <p:spPr>
          <a:xfrm>
            <a:off x="7148033" y="3685308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209715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78" name="Google Shape;278;p45"/>
          <p:cNvSpPr txBox="1"/>
          <p:nvPr/>
        </p:nvSpPr>
        <p:spPr>
          <a:xfrm>
            <a:off x="6657141" y="3953345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Sampled</a:t>
            </a:r>
            <a:endParaRPr b="0" i="0" sz="1100" u="none" cap="none" strike="noStrike">
              <a:solidFill>
                <a:srgbClr val="2097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5"/>
          <p:cNvSpPr txBox="1"/>
          <p:nvPr/>
        </p:nvSpPr>
        <p:spPr>
          <a:xfrm>
            <a:off x="4395896" y="3171414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Sampled</a:t>
            </a:r>
            <a:endParaRPr b="0" i="0" sz="1100" u="none" cap="none" strike="noStrike">
              <a:solidFill>
                <a:srgbClr val="2097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5"/>
          <p:cNvSpPr txBox="1"/>
          <p:nvPr/>
        </p:nvSpPr>
        <p:spPr>
          <a:xfrm>
            <a:off x="5879840" y="3427098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Sampled</a:t>
            </a:r>
            <a:endParaRPr b="0" i="0" sz="1100" u="none" cap="none" strike="noStrike">
              <a:solidFill>
                <a:srgbClr val="2097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45"/>
          <p:cNvCxnSpPr>
            <a:endCxn id="282" idx="2"/>
          </p:cNvCxnSpPr>
          <p:nvPr/>
        </p:nvCxnSpPr>
        <p:spPr>
          <a:xfrm flipH="1" rot="10800000">
            <a:off x="6401185" y="1530410"/>
            <a:ext cx="3300" cy="400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82" name="Google Shape;282;p45"/>
          <p:cNvSpPr txBox="1"/>
          <p:nvPr/>
        </p:nvSpPr>
        <p:spPr>
          <a:xfrm>
            <a:off x="5910085" y="1291910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Recovered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" name="Google Shape;283;p45"/>
          <p:cNvCxnSpPr/>
          <p:nvPr/>
        </p:nvCxnSpPr>
        <p:spPr>
          <a:xfrm>
            <a:off x="7921757" y="3136514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84" name="Google Shape;284;p45"/>
          <p:cNvSpPr txBox="1"/>
          <p:nvPr/>
        </p:nvSpPr>
        <p:spPr>
          <a:xfrm>
            <a:off x="7537781" y="3427098"/>
            <a:ext cx="767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5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cxnSp>
        <p:nvCxnSpPr>
          <p:cNvPr id="286" name="Google Shape;286;p45"/>
          <p:cNvCxnSpPr/>
          <p:nvPr/>
        </p:nvCxnSpPr>
        <p:spPr>
          <a:xfrm rot="10800000">
            <a:off x="5635516" y="1717322"/>
            <a:ext cx="0" cy="205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87" name="Google Shape;287;p45"/>
          <p:cNvCxnSpPr/>
          <p:nvPr/>
        </p:nvCxnSpPr>
        <p:spPr>
          <a:xfrm flipH="1" rot="10800000">
            <a:off x="7960525" y="1522610"/>
            <a:ext cx="3300" cy="400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88" name="Google Shape;288;p45"/>
          <p:cNvSpPr txBox="1"/>
          <p:nvPr/>
        </p:nvSpPr>
        <p:spPr>
          <a:xfrm>
            <a:off x="7469576" y="1291910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Recovered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ent Placeholder 12" id="289" name="Google Shape;289;p45"/>
          <p:cNvPicPr preferRelativeResize="0"/>
          <p:nvPr/>
        </p:nvPicPr>
        <p:blipFill rotWithShape="1">
          <a:blip r:embed="rId4">
            <a:alphaModFix/>
          </a:blip>
          <a:srcRect b="8052" l="3917" r="9792" t="13754"/>
          <a:stretch/>
        </p:blipFill>
        <p:spPr>
          <a:xfrm>
            <a:off x="755882" y="1800366"/>
            <a:ext cx="3235125" cy="285978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5"/>
          <p:cNvSpPr txBox="1"/>
          <p:nvPr/>
        </p:nvSpPr>
        <p:spPr>
          <a:xfrm>
            <a:off x="5167589" y="1464775"/>
            <a:ext cx="911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Deceased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5"/>
          <p:cNvSpPr txBox="1"/>
          <p:nvPr/>
        </p:nvSpPr>
        <p:spPr>
          <a:xfrm>
            <a:off x="6726948" y="1464775"/>
            <a:ext cx="911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Deceased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5" id="296" name="Google Shape;296;p46"/>
          <p:cNvPicPr preferRelativeResize="0"/>
          <p:nvPr/>
        </p:nvPicPr>
        <p:blipFill rotWithShape="1">
          <a:blip r:embed="rId3">
            <a:alphaModFix/>
          </a:blip>
          <a:srcRect b="34266" l="0" r="0" t="0"/>
          <a:stretch/>
        </p:blipFill>
        <p:spPr>
          <a:xfrm>
            <a:off x="4396829" y="1637475"/>
            <a:ext cx="3981342" cy="1413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46"/>
          <p:cNvCxnSpPr/>
          <p:nvPr/>
        </p:nvCxnSpPr>
        <p:spPr>
          <a:xfrm>
            <a:off x="4843449" y="2344121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98" name="Google Shape;298;p46"/>
          <p:cNvCxnSpPr/>
          <p:nvPr/>
        </p:nvCxnSpPr>
        <p:spPr>
          <a:xfrm rot="10800000">
            <a:off x="7148034" y="1717322"/>
            <a:ext cx="0" cy="205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99" name="Google Shape;299;p46"/>
          <p:cNvSpPr txBox="1"/>
          <p:nvPr/>
        </p:nvSpPr>
        <p:spPr>
          <a:xfrm>
            <a:off x="4450499" y="2626498"/>
            <a:ext cx="812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6"/>
          <p:cNvSpPr txBox="1"/>
          <p:nvPr/>
        </p:nvSpPr>
        <p:spPr>
          <a:xfrm>
            <a:off x="6016855" y="2912957"/>
            <a:ext cx="691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Doctor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6"/>
          <p:cNvSpPr txBox="1"/>
          <p:nvPr/>
        </p:nvSpPr>
        <p:spPr>
          <a:xfrm>
            <a:off x="6769874" y="3427098"/>
            <a:ext cx="767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2" name="Google Shape;302;p46"/>
          <p:cNvCxnSpPr/>
          <p:nvPr/>
        </p:nvCxnSpPr>
        <p:spPr>
          <a:xfrm>
            <a:off x="6356726" y="2729637"/>
            <a:ext cx="0" cy="139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03" name="Google Shape;303;p46"/>
          <p:cNvCxnSpPr/>
          <p:nvPr/>
        </p:nvCxnSpPr>
        <p:spPr>
          <a:xfrm>
            <a:off x="7153430" y="3136514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04" name="Google Shape;304;p46"/>
          <p:cNvCxnSpPr/>
          <p:nvPr/>
        </p:nvCxnSpPr>
        <p:spPr>
          <a:xfrm>
            <a:off x="4843449" y="2888273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209715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05" name="Google Shape;305;p46"/>
          <p:cNvCxnSpPr/>
          <p:nvPr/>
        </p:nvCxnSpPr>
        <p:spPr>
          <a:xfrm>
            <a:off x="6356726" y="3133836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209715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06" name="Google Shape;306;p46"/>
          <p:cNvCxnSpPr/>
          <p:nvPr/>
        </p:nvCxnSpPr>
        <p:spPr>
          <a:xfrm>
            <a:off x="7148033" y="3685308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209715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307" name="Google Shape;307;p46"/>
          <p:cNvSpPr txBox="1"/>
          <p:nvPr/>
        </p:nvSpPr>
        <p:spPr>
          <a:xfrm>
            <a:off x="6657141" y="3953345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Sampled</a:t>
            </a:r>
            <a:endParaRPr b="0" i="0" sz="1100" u="none" cap="none" strike="noStrike">
              <a:solidFill>
                <a:srgbClr val="2097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6"/>
          <p:cNvSpPr txBox="1"/>
          <p:nvPr/>
        </p:nvSpPr>
        <p:spPr>
          <a:xfrm>
            <a:off x="5841413" y="3953345"/>
            <a:ext cx="1062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100" u="none" cap="none" strike="noStrike">
                <a:solidFill>
                  <a:srgbClr val="E7A413"/>
                </a:solidFill>
                <a:latin typeface="Poppins"/>
                <a:ea typeface="Poppins"/>
                <a:cs typeface="Poppins"/>
                <a:sym typeface="Poppins"/>
              </a:rPr>
              <a:t>Sequenced</a:t>
            </a:r>
            <a:endParaRPr b="0" i="0" sz="1100" u="none" cap="none" strike="noStrike">
              <a:solidFill>
                <a:srgbClr val="E7A41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6"/>
          <p:cNvSpPr txBox="1"/>
          <p:nvPr/>
        </p:nvSpPr>
        <p:spPr>
          <a:xfrm>
            <a:off x="4395896" y="3171414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Sampled</a:t>
            </a:r>
            <a:endParaRPr b="0" i="0" sz="1100" u="none" cap="none" strike="noStrike">
              <a:solidFill>
                <a:srgbClr val="2097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6"/>
          <p:cNvSpPr txBox="1"/>
          <p:nvPr/>
        </p:nvSpPr>
        <p:spPr>
          <a:xfrm>
            <a:off x="6627564" y="4478314"/>
            <a:ext cx="1062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100" u="none" cap="none" strike="noStrike">
                <a:solidFill>
                  <a:srgbClr val="E7A413"/>
                </a:solidFill>
                <a:latin typeface="Poppins"/>
                <a:ea typeface="Poppins"/>
                <a:cs typeface="Poppins"/>
                <a:sym typeface="Poppins"/>
              </a:rPr>
              <a:t>Sequenced</a:t>
            </a:r>
            <a:endParaRPr b="0" i="0" sz="1100" u="none" cap="none" strike="noStrike">
              <a:solidFill>
                <a:srgbClr val="E7A41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6"/>
          <p:cNvSpPr txBox="1"/>
          <p:nvPr/>
        </p:nvSpPr>
        <p:spPr>
          <a:xfrm>
            <a:off x="5879840" y="3427098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Sampled</a:t>
            </a:r>
            <a:endParaRPr b="0" i="0" sz="1100" u="none" cap="none" strike="noStrike">
              <a:solidFill>
                <a:srgbClr val="2097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2" name="Google Shape;312;p46"/>
          <p:cNvCxnSpPr>
            <a:endCxn id="313" idx="2"/>
          </p:cNvCxnSpPr>
          <p:nvPr/>
        </p:nvCxnSpPr>
        <p:spPr>
          <a:xfrm flipH="1" rot="10800000">
            <a:off x="6401185" y="1530410"/>
            <a:ext cx="3300" cy="400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313" name="Google Shape;313;p46"/>
          <p:cNvSpPr txBox="1"/>
          <p:nvPr/>
        </p:nvSpPr>
        <p:spPr>
          <a:xfrm>
            <a:off x="5910085" y="1291910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Recovered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" name="Google Shape;314;p46"/>
          <p:cNvCxnSpPr/>
          <p:nvPr/>
        </p:nvCxnSpPr>
        <p:spPr>
          <a:xfrm>
            <a:off x="6381515" y="3692655"/>
            <a:ext cx="0" cy="274200"/>
          </a:xfrm>
          <a:prstGeom prst="straightConnector1">
            <a:avLst/>
          </a:prstGeom>
          <a:noFill/>
          <a:ln cap="flat" cmpd="sng" w="19050">
            <a:solidFill>
              <a:srgbClr val="E7A413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15" name="Google Shape;315;p46"/>
          <p:cNvCxnSpPr/>
          <p:nvPr/>
        </p:nvCxnSpPr>
        <p:spPr>
          <a:xfrm>
            <a:off x="7162825" y="4215314"/>
            <a:ext cx="0" cy="274200"/>
          </a:xfrm>
          <a:prstGeom prst="straightConnector1">
            <a:avLst/>
          </a:prstGeom>
          <a:noFill/>
          <a:ln cap="flat" cmpd="sng" w="19050">
            <a:solidFill>
              <a:srgbClr val="E7A413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16" name="Google Shape;316;p46"/>
          <p:cNvCxnSpPr/>
          <p:nvPr/>
        </p:nvCxnSpPr>
        <p:spPr>
          <a:xfrm>
            <a:off x="7921757" y="3136514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317" name="Google Shape;317;p46"/>
          <p:cNvSpPr txBox="1"/>
          <p:nvPr/>
        </p:nvSpPr>
        <p:spPr>
          <a:xfrm>
            <a:off x="7537781" y="3427098"/>
            <a:ext cx="767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ent Placeholder 22" id="318" name="Google Shape;318;p46"/>
          <p:cNvPicPr preferRelativeResize="0"/>
          <p:nvPr/>
        </p:nvPicPr>
        <p:blipFill rotWithShape="1">
          <a:blip r:embed="rId4">
            <a:alphaModFix/>
          </a:blip>
          <a:srcRect b="7074" l="2482" r="9798" t="14729"/>
          <a:stretch/>
        </p:blipFill>
        <p:spPr>
          <a:xfrm>
            <a:off x="696762" y="1837944"/>
            <a:ext cx="3291269" cy="2861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6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cxnSp>
        <p:nvCxnSpPr>
          <p:cNvPr id="320" name="Google Shape;320;p46"/>
          <p:cNvCxnSpPr/>
          <p:nvPr/>
        </p:nvCxnSpPr>
        <p:spPr>
          <a:xfrm rot="10800000">
            <a:off x="5635516" y="1717322"/>
            <a:ext cx="0" cy="205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21" name="Google Shape;321;p46"/>
          <p:cNvCxnSpPr/>
          <p:nvPr/>
        </p:nvCxnSpPr>
        <p:spPr>
          <a:xfrm flipH="1" rot="10800000">
            <a:off x="7960525" y="1522610"/>
            <a:ext cx="3300" cy="400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322" name="Google Shape;322;p46"/>
          <p:cNvSpPr txBox="1"/>
          <p:nvPr/>
        </p:nvSpPr>
        <p:spPr>
          <a:xfrm>
            <a:off x="7469576" y="1291910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Recovered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6"/>
          <p:cNvSpPr txBox="1"/>
          <p:nvPr/>
        </p:nvSpPr>
        <p:spPr>
          <a:xfrm>
            <a:off x="5167589" y="1464775"/>
            <a:ext cx="911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Deceased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6"/>
          <p:cNvSpPr txBox="1"/>
          <p:nvPr/>
        </p:nvSpPr>
        <p:spPr>
          <a:xfrm>
            <a:off x="6726948" y="1464775"/>
            <a:ext cx="911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Deceased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22" id="329" name="Google Shape;329;p24"/>
          <p:cNvPicPr preferRelativeResize="0"/>
          <p:nvPr/>
        </p:nvPicPr>
        <p:blipFill rotWithShape="1">
          <a:blip r:embed="rId3">
            <a:alphaModFix/>
          </a:blip>
          <a:srcRect b="7074" l="2482" r="9798" t="14729"/>
          <a:stretch/>
        </p:blipFill>
        <p:spPr>
          <a:xfrm>
            <a:off x="699516" y="1838228"/>
            <a:ext cx="3288750" cy="28597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ent Placeholder 21" id="330" name="Google Shape;330;p24"/>
          <p:cNvPicPr preferRelativeResize="0"/>
          <p:nvPr/>
        </p:nvPicPr>
        <p:blipFill rotWithShape="1">
          <a:blip r:embed="rId4">
            <a:alphaModFix/>
          </a:blip>
          <a:srcRect b="7072" l="4872" r="9787" t="12288"/>
          <a:stretch/>
        </p:blipFill>
        <p:spPr>
          <a:xfrm>
            <a:off x="4700422" y="1837944"/>
            <a:ext cx="3105175" cy="285978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4"/>
          <p:cNvSpPr txBox="1"/>
          <p:nvPr/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b="0" i="0" lang="en-US" sz="2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Pathogen genome evolution example</a:t>
            </a:r>
            <a:endParaRPr b="0" i="0" sz="27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2" name="Google Shape;332;p24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Only some cases in a transmission chain are sequenced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7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-US"/>
              <a:t> Outline</a:t>
            </a:r>
            <a:endParaRPr/>
          </a:p>
        </p:txBody>
      </p:sp>
      <p:sp>
        <p:nvSpPr>
          <p:cNvPr id="338" name="Google Shape;338;p47"/>
          <p:cNvSpPr txBox="1"/>
          <p:nvPr>
            <p:ph idx="1" type="body"/>
          </p:nvPr>
        </p:nvSpPr>
        <p:spPr>
          <a:xfrm>
            <a:off x="2901956" y="648075"/>
            <a:ext cx="57267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4765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>
                <a:solidFill>
                  <a:schemeClr val="accent3"/>
                </a:solidFill>
              </a:rPr>
              <a:t>What is genomic epidemiology?</a:t>
            </a:r>
            <a:endParaRPr sz="2000">
              <a:solidFill>
                <a:schemeClr val="accent3"/>
              </a:solidFill>
            </a:endParaRPr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>
                <a:solidFill>
                  <a:schemeClr val="accent3"/>
                </a:solidFill>
              </a:rPr>
              <a:t>Pathogen evolution during spread</a:t>
            </a:r>
            <a:endParaRPr/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b="1" lang="en-US" sz="2000">
                <a:solidFill>
                  <a:schemeClr val="accent5"/>
                </a:solidFill>
              </a:rPr>
              <a:t>Phylogenetic vs transmission trees</a:t>
            </a:r>
            <a:endParaRPr/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SzPts val="2100"/>
              <a:buFont typeface="Arial"/>
              <a:buChar char="•"/>
            </a:pPr>
            <a:r>
              <a:rPr lang="en-US" sz="2000">
                <a:solidFill>
                  <a:schemeClr val="accent3"/>
                </a:solidFill>
              </a:rPr>
              <a:t>Why use genomic epidemiology?</a:t>
            </a:r>
            <a:endParaRPr sz="2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8" id="343" name="Google Shape;343;p25"/>
          <p:cNvPicPr preferRelativeResize="0"/>
          <p:nvPr/>
        </p:nvPicPr>
        <p:blipFill rotWithShape="1">
          <a:blip r:embed="rId3">
            <a:alphaModFix/>
          </a:blip>
          <a:srcRect b="5606" l="0" r="5026" t="4471"/>
          <a:stretch/>
        </p:blipFill>
        <p:spPr>
          <a:xfrm>
            <a:off x="1013911" y="1760218"/>
            <a:ext cx="2688875" cy="24835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5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/>
              <a:t>Phylogenetic trees are not transmission trees</a:t>
            </a:r>
            <a:endParaRPr/>
          </a:p>
        </p:txBody>
      </p:sp>
      <p:sp>
        <p:nvSpPr>
          <p:cNvPr id="345" name="Google Shape;345;p25"/>
          <p:cNvSpPr txBox="1"/>
          <p:nvPr/>
        </p:nvSpPr>
        <p:spPr>
          <a:xfrm>
            <a:off x="688657" y="899747"/>
            <a:ext cx="7966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Phylogenies reconstruct the evolutionary relationships between pathogens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ent Placeholder 21" id="346" name="Google Shape;346;p25"/>
          <p:cNvPicPr preferRelativeResize="0"/>
          <p:nvPr/>
        </p:nvPicPr>
        <p:blipFill rotWithShape="1">
          <a:blip r:embed="rId4">
            <a:alphaModFix/>
          </a:blip>
          <a:srcRect b="7072" l="4872" r="9787" t="12288"/>
          <a:stretch/>
        </p:blipFill>
        <p:spPr>
          <a:xfrm>
            <a:off x="4700422" y="1837944"/>
            <a:ext cx="3105175" cy="285978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5"/>
          <p:cNvSpPr txBox="1"/>
          <p:nvPr/>
        </p:nvSpPr>
        <p:spPr>
          <a:xfrm>
            <a:off x="1303391" y="4400992"/>
            <a:ext cx="24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Phylogenetic tree</a:t>
            </a:r>
            <a:endParaRPr b="1" i="0" sz="1500" u="none" cap="none" strike="noStrike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8" name="Google Shape;348;p25"/>
          <p:cNvSpPr txBox="1"/>
          <p:nvPr/>
        </p:nvSpPr>
        <p:spPr>
          <a:xfrm>
            <a:off x="4944252" y="4400992"/>
            <a:ext cx="24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Transmission tree</a:t>
            </a:r>
            <a:endParaRPr b="1" i="0" sz="1500" u="none" cap="none" strike="noStrike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8" id="353" name="Google Shape;353;p27"/>
          <p:cNvPicPr preferRelativeResize="0"/>
          <p:nvPr/>
        </p:nvPicPr>
        <p:blipFill rotWithShape="1">
          <a:blip r:embed="rId3">
            <a:alphaModFix/>
          </a:blip>
          <a:srcRect b="5606" l="0" r="5026" t="4471"/>
          <a:stretch/>
        </p:blipFill>
        <p:spPr>
          <a:xfrm>
            <a:off x="1384306" y="1289527"/>
            <a:ext cx="3546894" cy="3276053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7"/>
          <p:cNvSpPr txBox="1"/>
          <p:nvPr/>
        </p:nvSpPr>
        <p:spPr>
          <a:xfrm>
            <a:off x="3324006" y="1858538"/>
            <a:ext cx="56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5" name="Google Shape;355;p27"/>
          <p:cNvSpPr txBox="1"/>
          <p:nvPr/>
        </p:nvSpPr>
        <p:spPr>
          <a:xfrm>
            <a:off x="4923781" y="1336615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CT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GCTC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6" name="Google Shape;356;p27"/>
          <p:cNvSpPr txBox="1"/>
          <p:nvPr/>
        </p:nvSpPr>
        <p:spPr>
          <a:xfrm>
            <a:off x="3789444" y="1542415"/>
            <a:ext cx="56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7" name="Google Shape;357;p27"/>
          <p:cNvSpPr txBox="1"/>
          <p:nvPr/>
        </p:nvSpPr>
        <p:spPr>
          <a:xfrm>
            <a:off x="4218769" y="1217269"/>
            <a:ext cx="56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Picture 24" id="358" name="Google Shape;358;p27"/>
          <p:cNvPicPr preferRelativeResize="0"/>
          <p:nvPr/>
        </p:nvPicPr>
        <p:blipFill rotWithShape="1">
          <a:blip r:embed="rId4">
            <a:alphaModFix/>
          </a:blip>
          <a:srcRect b="7681" l="29913" r="30017" t="0"/>
          <a:stretch/>
        </p:blipFill>
        <p:spPr>
          <a:xfrm>
            <a:off x="6669637" y="1163299"/>
            <a:ext cx="245277" cy="57660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7"/>
          <p:cNvSpPr txBox="1"/>
          <p:nvPr/>
        </p:nvSpPr>
        <p:spPr>
          <a:xfrm>
            <a:off x="2616753" y="4250669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ATGTCAGCTA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0" name="Google Shape;360;p27"/>
          <p:cNvSpPr txBox="1"/>
          <p:nvPr/>
        </p:nvSpPr>
        <p:spPr>
          <a:xfrm>
            <a:off x="4935451" y="3763571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GCCA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CTA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1" name="Google Shape;361;p27"/>
          <p:cNvSpPr txBox="1"/>
          <p:nvPr/>
        </p:nvSpPr>
        <p:spPr>
          <a:xfrm>
            <a:off x="3935037" y="2955736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TGCCAGCTA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2" name="Google Shape;362;p27"/>
          <p:cNvSpPr txBox="1"/>
          <p:nvPr/>
        </p:nvSpPr>
        <p:spPr>
          <a:xfrm>
            <a:off x="2245868" y="3307202"/>
            <a:ext cx="56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3" name="Google Shape;363;p27"/>
          <p:cNvSpPr txBox="1"/>
          <p:nvPr/>
        </p:nvSpPr>
        <p:spPr>
          <a:xfrm>
            <a:off x="4582062" y="2627402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TG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CAGCTA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4" name="Google Shape;364;p27"/>
          <p:cNvSpPr txBox="1"/>
          <p:nvPr/>
        </p:nvSpPr>
        <p:spPr>
          <a:xfrm>
            <a:off x="3571991" y="3611257"/>
            <a:ext cx="942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G,T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5" name="Google Shape;365;p27"/>
          <p:cNvSpPr txBox="1"/>
          <p:nvPr/>
        </p:nvSpPr>
        <p:spPr>
          <a:xfrm>
            <a:off x="4933911" y="2008891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TG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GCTA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Picture 23" id="366" name="Google Shape;366;p27"/>
          <p:cNvPicPr preferRelativeResize="0"/>
          <p:nvPr/>
        </p:nvPicPr>
        <p:blipFill rotWithShape="1">
          <a:blip r:embed="rId4">
            <a:alphaModFix/>
          </a:blip>
          <a:srcRect b="7681" l="29913" r="30017" t="0"/>
          <a:stretch/>
        </p:blipFill>
        <p:spPr>
          <a:xfrm>
            <a:off x="6692057" y="1854709"/>
            <a:ext cx="245277" cy="576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5" id="367" name="Google Shape;367;p27"/>
          <p:cNvPicPr preferRelativeResize="0"/>
          <p:nvPr/>
        </p:nvPicPr>
        <p:blipFill rotWithShape="1">
          <a:blip r:embed="rId4">
            <a:alphaModFix/>
          </a:blip>
          <a:srcRect b="7681" l="29913" r="30017" t="0"/>
          <a:stretch/>
        </p:blipFill>
        <p:spPr>
          <a:xfrm>
            <a:off x="6275125" y="2519526"/>
            <a:ext cx="245278" cy="576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6" id="368" name="Google Shape;368;p27"/>
          <p:cNvPicPr preferRelativeResize="0"/>
          <p:nvPr/>
        </p:nvPicPr>
        <p:blipFill rotWithShape="1">
          <a:blip r:embed="rId4">
            <a:alphaModFix/>
          </a:blip>
          <a:srcRect b="7681" l="29913" r="30017" t="0"/>
          <a:stretch/>
        </p:blipFill>
        <p:spPr>
          <a:xfrm>
            <a:off x="5679596" y="2990719"/>
            <a:ext cx="245278" cy="576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7" id="369" name="Google Shape;369;p27"/>
          <p:cNvPicPr preferRelativeResize="0"/>
          <p:nvPr/>
        </p:nvPicPr>
        <p:blipFill rotWithShape="1">
          <a:blip r:embed="rId4">
            <a:alphaModFix/>
          </a:blip>
          <a:srcRect b="7681" l="29913" r="30017" t="0"/>
          <a:stretch/>
        </p:blipFill>
        <p:spPr>
          <a:xfrm>
            <a:off x="6664878" y="3650099"/>
            <a:ext cx="245277" cy="576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8" id="370" name="Google Shape;370;p27"/>
          <p:cNvPicPr preferRelativeResize="0"/>
          <p:nvPr/>
        </p:nvPicPr>
        <p:blipFill rotWithShape="1">
          <a:blip r:embed="rId4">
            <a:alphaModFix/>
          </a:blip>
          <a:srcRect b="7681" l="29913" r="30017" t="0"/>
          <a:stretch/>
        </p:blipFill>
        <p:spPr>
          <a:xfrm>
            <a:off x="4293107" y="4126997"/>
            <a:ext cx="245278" cy="576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p27"/>
          <p:cNvCxnSpPr/>
          <p:nvPr/>
        </p:nvCxnSpPr>
        <p:spPr>
          <a:xfrm>
            <a:off x="1457588" y="2790338"/>
            <a:ext cx="50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2" name="Google Shape;372;p27"/>
          <p:cNvSpPr txBox="1"/>
          <p:nvPr/>
        </p:nvSpPr>
        <p:spPr>
          <a:xfrm>
            <a:off x="1488173" y="2478825"/>
            <a:ext cx="50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0.02</a:t>
            </a:r>
            <a:endParaRPr b="0" i="0" sz="1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3" name="Google Shape;373;p27"/>
          <p:cNvSpPr txBox="1"/>
          <p:nvPr/>
        </p:nvSpPr>
        <p:spPr>
          <a:xfrm>
            <a:off x="2960961" y="3663656"/>
            <a:ext cx="41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0.07</a:t>
            </a:r>
            <a:endParaRPr b="0" i="0" sz="1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4" name="Google Shape;374;p27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Reconstructing the phylogeny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8" id="379" name="Google Shape;379;p26"/>
          <p:cNvPicPr preferRelativeResize="0"/>
          <p:nvPr/>
        </p:nvPicPr>
        <p:blipFill rotWithShape="1">
          <a:blip r:embed="rId3">
            <a:alphaModFix/>
          </a:blip>
          <a:srcRect b="5606" l="0" r="5026" t="4471"/>
          <a:stretch/>
        </p:blipFill>
        <p:spPr>
          <a:xfrm>
            <a:off x="1384306" y="1289527"/>
            <a:ext cx="3546894" cy="3276053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6"/>
          <p:cNvSpPr txBox="1"/>
          <p:nvPr/>
        </p:nvSpPr>
        <p:spPr>
          <a:xfrm>
            <a:off x="3324006" y="1858538"/>
            <a:ext cx="56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1" name="Google Shape;381;p26"/>
          <p:cNvSpPr txBox="1"/>
          <p:nvPr/>
        </p:nvSpPr>
        <p:spPr>
          <a:xfrm>
            <a:off x="4923781" y="1336615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CT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GCTC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2" name="Google Shape;382;p26"/>
          <p:cNvSpPr txBox="1"/>
          <p:nvPr/>
        </p:nvSpPr>
        <p:spPr>
          <a:xfrm>
            <a:off x="3789444" y="1542415"/>
            <a:ext cx="56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3" name="Google Shape;383;p26"/>
          <p:cNvSpPr txBox="1"/>
          <p:nvPr/>
        </p:nvSpPr>
        <p:spPr>
          <a:xfrm>
            <a:off x="4218769" y="1217269"/>
            <a:ext cx="56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Picture 24" id="384" name="Google Shape;384;p26"/>
          <p:cNvPicPr preferRelativeResize="0"/>
          <p:nvPr/>
        </p:nvPicPr>
        <p:blipFill rotWithShape="1">
          <a:blip r:embed="rId4">
            <a:alphaModFix/>
          </a:blip>
          <a:srcRect b="7681" l="29913" r="30017" t="0"/>
          <a:stretch/>
        </p:blipFill>
        <p:spPr>
          <a:xfrm>
            <a:off x="6669637" y="1163299"/>
            <a:ext cx="245277" cy="576601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6"/>
          <p:cNvSpPr txBox="1"/>
          <p:nvPr/>
        </p:nvSpPr>
        <p:spPr>
          <a:xfrm>
            <a:off x="2616753" y="4250669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ATGTCAGCTA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6" name="Google Shape;386;p26"/>
          <p:cNvSpPr txBox="1"/>
          <p:nvPr/>
        </p:nvSpPr>
        <p:spPr>
          <a:xfrm>
            <a:off x="4935451" y="3763571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GCCA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CTA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7" name="Google Shape;387;p26"/>
          <p:cNvSpPr txBox="1"/>
          <p:nvPr/>
        </p:nvSpPr>
        <p:spPr>
          <a:xfrm>
            <a:off x="3935037" y="2955736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TGCCAGCTA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8" name="Google Shape;388;p26"/>
          <p:cNvSpPr txBox="1"/>
          <p:nvPr/>
        </p:nvSpPr>
        <p:spPr>
          <a:xfrm>
            <a:off x="2245868" y="3307202"/>
            <a:ext cx="56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9" name="Google Shape;389;p26"/>
          <p:cNvSpPr txBox="1"/>
          <p:nvPr/>
        </p:nvSpPr>
        <p:spPr>
          <a:xfrm>
            <a:off x="4582062" y="2627402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TG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CAGCTA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0" name="Google Shape;390;p26"/>
          <p:cNvSpPr txBox="1"/>
          <p:nvPr/>
        </p:nvSpPr>
        <p:spPr>
          <a:xfrm>
            <a:off x="3571991" y="3611257"/>
            <a:ext cx="942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G,T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1" name="Google Shape;391;p26"/>
          <p:cNvSpPr txBox="1"/>
          <p:nvPr/>
        </p:nvSpPr>
        <p:spPr>
          <a:xfrm>
            <a:off x="4933911" y="2008891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TG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GCTA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Picture 23" id="392" name="Google Shape;392;p26"/>
          <p:cNvPicPr preferRelativeResize="0"/>
          <p:nvPr/>
        </p:nvPicPr>
        <p:blipFill rotWithShape="1">
          <a:blip r:embed="rId4">
            <a:alphaModFix/>
          </a:blip>
          <a:srcRect b="7681" l="29913" r="30017" t="0"/>
          <a:stretch/>
        </p:blipFill>
        <p:spPr>
          <a:xfrm>
            <a:off x="6692057" y="1854709"/>
            <a:ext cx="245277" cy="576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5" id="393" name="Google Shape;393;p26"/>
          <p:cNvPicPr preferRelativeResize="0"/>
          <p:nvPr/>
        </p:nvPicPr>
        <p:blipFill rotWithShape="1">
          <a:blip r:embed="rId4">
            <a:alphaModFix/>
          </a:blip>
          <a:srcRect b="7681" l="29913" r="30017" t="0"/>
          <a:stretch/>
        </p:blipFill>
        <p:spPr>
          <a:xfrm>
            <a:off x="6275125" y="2519526"/>
            <a:ext cx="245278" cy="576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6" id="394" name="Google Shape;394;p26"/>
          <p:cNvPicPr preferRelativeResize="0"/>
          <p:nvPr/>
        </p:nvPicPr>
        <p:blipFill rotWithShape="1">
          <a:blip r:embed="rId4">
            <a:alphaModFix/>
          </a:blip>
          <a:srcRect b="7681" l="29913" r="30017" t="0"/>
          <a:stretch/>
        </p:blipFill>
        <p:spPr>
          <a:xfrm>
            <a:off x="5679596" y="2990719"/>
            <a:ext cx="245278" cy="576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7" id="395" name="Google Shape;395;p26"/>
          <p:cNvPicPr preferRelativeResize="0"/>
          <p:nvPr/>
        </p:nvPicPr>
        <p:blipFill rotWithShape="1">
          <a:blip r:embed="rId4">
            <a:alphaModFix/>
          </a:blip>
          <a:srcRect b="7681" l="29913" r="30017" t="0"/>
          <a:stretch/>
        </p:blipFill>
        <p:spPr>
          <a:xfrm>
            <a:off x="6664878" y="3650099"/>
            <a:ext cx="245277" cy="576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8" id="396" name="Google Shape;396;p26"/>
          <p:cNvPicPr preferRelativeResize="0"/>
          <p:nvPr/>
        </p:nvPicPr>
        <p:blipFill rotWithShape="1">
          <a:blip r:embed="rId4">
            <a:alphaModFix/>
          </a:blip>
          <a:srcRect b="7681" l="29913" r="30017" t="0"/>
          <a:stretch/>
        </p:blipFill>
        <p:spPr>
          <a:xfrm>
            <a:off x="4293107" y="4126997"/>
            <a:ext cx="245278" cy="576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7" name="Google Shape;397;p26"/>
          <p:cNvCxnSpPr/>
          <p:nvPr/>
        </p:nvCxnSpPr>
        <p:spPr>
          <a:xfrm>
            <a:off x="1457588" y="2790338"/>
            <a:ext cx="50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8" name="Google Shape;398;p26"/>
          <p:cNvSpPr txBox="1"/>
          <p:nvPr/>
        </p:nvSpPr>
        <p:spPr>
          <a:xfrm>
            <a:off x="1488172" y="2478825"/>
            <a:ext cx="56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0.02</a:t>
            </a:r>
            <a:endParaRPr b="0" i="0" sz="1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9" name="Google Shape;399;p26"/>
          <p:cNvSpPr txBox="1"/>
          <p:nvPr/>
        </p:nvSpPr>
        <p:spPr>
          <a:xfrm>
            <a:off x="2960961" y="3663656"/>
            <a:ext cx="41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0.07</a:t>
            </a:r>
            <a:endParaRPr b="0" i="0" sz="1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0" name="Google Shape;400;p26"/>
          <p:cNvSpPr txBox="1"/>
          <p:nvPr/>
        </p:nvSpPr>
        <p:spPr>
          <a:xfrm>
            <a:off x="557236" y="4431731"/>
            <a:ext cx="831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Branch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6"/>
          <p:cNvSpPr txBox="1"/>
          <p:nvPr/>
        </p:nvSpPr>
        <p:spPr>
          <a:xfrm>
            <a:off x="5415172" y="998631"/>
            <a:ext cx="1436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Tips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6"/>
          <p:cNvSpPr txBox="1"/>
          <p:nvPr/>
        </p:nvSpPr>
        <p:spPr>
          <a:xfrm>
            <a:off x="293705" y="3135465"/>
            <a:ext cx="1291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Common ancestor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6"/>
          <p:cNvSpPr txBox="1"/>
          <p:nvPr/>
        </p:nvSpPr>
        <p:spPr>
          <a:xfrm>
            <a:off x="2160280" y="1106593"/>
            <a:ext cx="1094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1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Mutations</a:t>
            </a:r>
            <a:endParaRPr b="1" i="1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990817">
            <a:off x="3052039" y="1367111"/>
            <a:ext cx="573849" cy="412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5703063">
            <a:off x="867735" y="3660138"/>
            <a:ext cx="521147" cy="40281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6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Reconstructing the phylogeny</a:t>
            </a:r>
            <a:endParaRPr/>
          </a:p>
        </p:txBody>
      </p:sp>
      <p:pic>
        <p:nvPicPr>
          <p:cNvPr id="407" name="Google Shape;40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425542">
            <a:off x="4834963" y="1020635"/>
            <a:ext cx="521147" cy="402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9141400">
            <a:off x="1343199" y="4346851"/>
            <a:ext cx="521147" cy="402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680672">
            <a:off x="1145915" y="1959557"/>
            <a:ext cx="652110" cy="50402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6"/>
          <p:cNvSpPr txBox="1"/>
          <p:nvPr/>
        </p:nvSpPr>
        <p:spPr>
          <a:xfrm>
            <a:off x="165896" y="1417447"/>
            <a:ext cx="1903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Units = nucleotide substitutions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"/>
          <p:cNvSpPr txBox="1"/>
          <p:nvPr>
            <p:ph idx="1" type="body"/>
          </p:nvPr>
        </p:nvSpPr>
        <p:spPr>
          <a:xfrm>
            <a:off x="688657" y="863060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S</a:t>
            </a: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tudy of the </a:t>
            </a:r>
            <a:r>
              <a:rPr lang="en-US"/>
              <a:t>occurrence and causes</a:t>
            </a: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 of diseases in a population</a:t>
            </a:r>
            <a:endParaRPr/>
          </a:p>
        </p:txBody>
      </p:sp>
      <p:sp>
        <p:nvSpPr>
          <p:cNvPr id="55" name="Google Shape;55;p3"/>
          <p:cNvSpPr txBox="1"/>
          <p:nvPr/>
        </p:nvSpPr>
        <p:spPr>
          <a:xfrm>
            <a:off x="744188" y="4377278"/>
            <a:ext cx="3626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Newsom et al. 2006.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"/>
          <p:cNvSpPr txBox="1"/>
          <p:nvPr/>
        </p:nvSpPr>
        <p:spPr>
          <a:xfrm>
            <a:off x="4800599" y="1941616"/>
            <a:ext cx="3810000" cy="24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Approaches include:</a:t>
            </a:r>
            <a:endParaRPr b="0" i="0" sz="17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Number of cases of disease in a population e.g., geographic area</a:t>
            </a:r>
            <a:endParaRPr b="0" i="0" sz="17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The frequency of an exposure among cases and non-cases </a:t>
            </a:r>
            <a:endParaRPr b="0" i="0" sz="11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Outbreak investigations</a:t>
            </a:r>
            <a:endParaRPr b="0" i="0" sz="17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" name="Google Shape;57;p3"/>
          <p:cNvSpPr txBox="1"/>
          <p:nvPr>
            <p:ph type="title"/>
          </p:nvPr>
        </p:nvSpPr>
        <p:spPr>
          <a:xfrm>
            <a:off x="688657" y="208093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What is epidemiology?</a:t>
            </a:r>
            <a:endParaRPr/>
          </a:p>
        </p:txBody>
      </p:sp>
      <p:pic>
        <p:nvPicPr>
          <p:cNvPr id="58" name="Google Shape;5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711726"/>
            <a:ext cx="3810000" cy="266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6" id="415" name="Google Shape;415;p30"/>
          <p:cNvPicPr preferRelativeResize="0"/>
          <p:nvPr/>
        </p:nvPicPr>
        <p:blipFill rotWithShape="1">
          <a:blip r:embed="rId3">
            <a:alphaModFix/>
          </a:blip>
          <a:srcRect b="36468" l="0" r="22928" t="0"/>
          <a:stretch/>
        </p:blipFill>
        <p:spPr>
          <a:xfrm>
            <a:off x="673015" y="2396924"/>
            <a:ext cx="2428292" cy="1288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416" name="Google Shape;416;p30"/>
          <p:cNvPicPr preferRelativeResize="0"/>
          <p:nvPr/>
        </p:nvPicPr>
        <p:blipFill rotWithShape="1">
          <a:blip r:embed="rId4">
            <a:alphaModFix/>
          </a:blip>
          <a:srcRect b="4541" l="4571" r="12486" t="13333"/>
          <a:stretch/>
        </p:blipFill>
        <p:spPr>
          <a:xfrm>
            <a:off x="3581784" y="2142096"/>
            <a:ext cx="2136531" cy="20636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ent Placeholder 8" id="417" name="Google Shape;417;p30"/>
          <p:cNvPicPr preferRelativeResize="0"/>
          <p:nvPr/>
        </p:nvPicPr>
        <p:blipFill rotWithShape="1">
          <a:blip r:embed="rId5">
            <a:alphaModFix/>
          </a:blip>
          <a:srcRect b="5606" l="0" r="5027" t="4471"/>
          <a:stretch/>
        </p:blipFill>
        <p:spPr>
          <a:xfrm>
            <a:off x="6198792" y="2107180"/>
            <a:ext cx="1951044" cy="1802064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0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Why use genomic epidemiology?</a:t>
            </a:r>
            <a:endParaRPr/>
          </a:p>
        </p:txBody>
      </p:sp>
      <p:sp>
        <p:nvSpPr>
          <p:cNvPr id="419" name="Google Shape;419;p30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What can phylogenetic trees tell us about transmission?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9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Why use genomic epidemiology?</a:t>
            </a:r>
            <a:endParaRPr/>
          </a:p>
        </p:txBody>
      </p:sp>
      <p:sp>
        <p:nvSpPr>
          <p:cNvPr id="425" name="Google Shape;425;p49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What can phylogenetic trees tell us about transmission?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9"/>
          <p:cNvSpPr txBox="1"/>
          <p:nvPr/>
        </p:nvSpPr>
        <p:spPr>
          <a:xfrm>
            <a:off x="755332" y="2199172"/>
            <a:ext cx="81279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1. Identify the origin of epidemics/zoonoses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9"/>
          <p:cNvSpPr txBox="1"/>
          <p:nvPr/>
        </p:nvSpPr>
        <p:spPr>
          <a:xfrm>
            <a:off x="755332" y="2721683"/>
            <a:ext cx="8127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2. Understand transmission dynamics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0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Why use genomic epidemiology?</a:t>
            </a:r>
            <a:endParaRPr/>
          </a:p>
        </p:txBody>
      </p:sp>
      <p:sp>
        <p:nvSpPr>
          <p:cNvPr id="433" name="Google Shape;433;p50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What can phylogenetic trees tell us about transmission?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50"/>
          <p:cNvSpPr txBox="1"/>
          <p:nvPr/>
        </p:nvSpPr>
        <p:spPr>
          <a:xfrm>
            <a:off x="755332" y="2199172"/>
            <a:ext cx="81279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1. Identify the origin of epidemics/zoonoses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50"/>
          <p:cNvSpPr txBox="1"/>
          <p:nvPr/>
        </p:nvSpPr>
        <p:spPr>
          <a:xfrm>
            <a:off x="755332" y="2721683"/>
            <a:ext cx="8127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2. Understand transmission dynamics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50"/>
          <p:cNvSpPr txBox="1"/>
          <p:nvPr/>
        </p:nvSpPr>
        <p:spPr>
          <a:xfrm>
            <a:off x="755332" y="3755080"/>
            <a:ext cx="8127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1" lang="en-US" sz="2100" u="none" cap="none" strike="noStrike">
                <a:solidFill>
                  <a:srgbClr val="FFC951"/>
                </a:solidFill>
                <a:latin typeface="Poppins"/>
                <a:ea typeface="Poppins"/>
                <a:cs typeface="Poppins"/>
                <a:sym typeface="Poppins"/>
              </a:rPr>
              <a:t>How can we accomplish these goals?</a:t>
            </a:r>
            <a:endParaRPr b="0" i="1" sz="1100" u="none" cap="none" strike="noStrike">
              <a:solidFill>
                <a:srgbClr val="FFC95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"/>
          <p:cNvSpPr txBox="1"/>
          <p:nvPr>
            <p:ph idx="1" type="body"/>
          </p:nvPr>
        </p:nvSpPr>
        <p:spPr>
          <a:xfrm>
            <a:off x="798565" y="1234822"/>
            <a:ext cx="40395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500"/>
              <a:t>When did the outbreak start?</a:t>
            </a:r>
            <a:endParaRPr sz="1500"/>
          </a:p>
          <a:p>
            <a:pPr indent="-254000" lvl="0" marL="254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500"/>
              <a:t>Was the pathogen circulating for some time without us observing it?</a:t>
            </a:r>
            <a:endParaRPr sz="1500"/>
          </a:p>
        </p:txBody>
      </p:sp>
      <p:pic>
        <p:nvPicPr>
          <p:cNvPr descr="Content Placeholder 3" id="442" name="Google Shape;442;p31"/>
          <p:cNvPicPr preferRelativeResize="0"/>
          <p:nvPr/>
        </p:nvPicPr>
        <p:blipFill rotWithShape="1">
          <a:blip r:embed="rId3">
            <a:alphaModFix/>
          </a:blip>
          <a:srcRect b="23999" l="38229" r="0" t="4331"/>
          <a:stretch/>
        </p:blipFill>
        <p:spPr>
          <a:xfrm>
            <a:off x="5097396" y="1188322"/>
            <a:ext cx="3472111" cy="336470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1"/>
          <p:cNvSpPr txBox="1"/>
          <p:nvPr/>
        </p:nvSpPr>
        <p:spPr>
          <a:xfrm>
            <a:off x="5687591" y="4553030"/>
            <a:ext cx="2934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Holmes </a:t>
            </a:r>
            <a:r>
              <a:rPr b="0" i="1" lang="en-US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et al. </a:t>
            </a:r>
            <a:r>
              <a:rPr b="0" i="0" lang="en-US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2016.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1"/>
          <p:cNvSpPr txBox="1"/>
          <p:nvPr>
            <p:ph type="title"/>
          </p:nvPr>
        </p:nvSpPr>
        <p:spPr>
          <a:xfrm>
            <a:off x="745807" y="1188323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b="1" i="1" lang="en-US" sz="2300"/>
              <a:t>Time resolution</a:t>
            </a:r>
            <a:endParaRPr b="1" i="1" sz="2300">
              <a:solidFill>
                <a:srgbClr val="FFC951"/>
              </a:solidFill>
            </a:endParaRPr>
          </a:p>
        </p:txBody>
      </p:sp>
      <p:sp>
        <p:nvSpPr>
          <p:cNvPr id="445" name="Google Shape;445;p31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Why use genomic epidemiology?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5772" y="990625"/>
            <a:ext cx="3272101" cy="3562402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1"/>
          <p:cNvSpPr txBox="1"/>
          <p:nvPr>
            <p:ph idx="1" type="body"/>
          </p:nvPr>
        </p:nvSpPr>
        <p:spPr>
          <a:xfrm>
            <a:off x="798565" y="1634646"/>
            <a:ext cx="4836300" cy="29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500"/>
              <a:t>Where did the outbreak start?</a:t>
            </a:r>
            <a:endParaRPr/>
          </a:p>
          <a:p>
            <a:pPr indent="-25400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500"/>
              <a:t>Are outbreaks in different areas related?</a:t>
            </a:r>
            <a:endParaRPr/>
          </a:p>
          <a:p>
            <a:pPr indent="-25400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500"/>
              <a:t>How is it spreading from area to area?</a:t>
            </a:r>
            <a:endParaRPr/>
          </a:p>
          <a:p>
            <a:pPr indent="-25400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500"/>
              <a:t>Will it help if we close borders?</a:t>
            </a:r>
            <a:endParaRPr/>
          </a:p>
        </p:txBody>
      </p:sp>
      <p:sp>
        <p:nvSpPr>
          <p:cNvPr id="452" name="Google Shape;452;p51"/>
          <p:cNvSpPr txBox="1"/>
          <p:nvPr/>
        </p:nvSpPr>
        <p:spPr>
          <a:xfrm>
            <a:off x="5687591" y="4553030"/>
            <a:ext cx="2934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Holmes </a:t>
            </a:r>
            <a:r>
              <a:rPr b="0" i="1" lang="en-US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et al. </a:t>
            </a:r>
            <a:r>
              <a:rPr b="0" i="0" lang="en-US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2016.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51"/>
          <p:cNvSpPr txBox="1"/>
          <p:nvPr>
            <p:ph type="title"/>
          </p:nvPr>
        </p:nvSpPr>
        <p:spPr>
          <a:xfrm>
            <a:off x="745807" y="1186434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b="1" i="1" lang="en-US" sz="2300"/>
              <a:t>Spatial resolution</a:t>
            </a:r>
            <a:endParaRPr b="1" i="1" sz="2300">
              <a:solidFill>
                <a:srgbClr val="FFC951"/>
              </a:solidFill>
            </a:endParaRPr>
          </a:p>
        </p:txBody>
      </p:sp>
      <p:sp>
        <p:nvSpPr>
          <p:cNvPr id="454" name="Google Shape;454;p51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Why use genomic epidemiology?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5"/>
          <p:cNvSpPr txBox="1"/>
          <p:nvPr>
            <p:ph idx="1" type="body"/>
          </p:nvPr>
        </p:nvSpPr>
        <p:spPr>
          <a:xfrm>
            <a:off x="745808" y="1985558"/>
            <a:ext cx="4609200" cy="24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10000"/>
          </a:bodyPr>
          <a:lstStyle/>
          <a:p>
            <a:pPr indent="-330200" lvl="0" marL="330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500"/>
              <a:t>What is the animal source of a zoonotic spill-over event?</a:t>
            </a:r>
            <a:endParaRPr sz="1500"/>
          </a:p>
          <a:p>
            <a:pPr indent="-330200" lvl="0" marL="330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500"/>
              <a:t>How many spill-over events were there?</a:t>
            </a:r>
            <a:endParaRPr sz="1500"/>
          </a:p>
          <a:p>
            <a:pPr indent="-330200" lvl="0" marL="330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500"/>
              <a:t>How prevalent is it in the animal population?</a:t>
            </a:r>
            <a:endParaRPr sz="1500"/>
          </a:p>
          <a:p>
            <a:pPr indent="-330200" lvl="0" marL="330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500"/>
              <a:t>How long has it been circulating in animals?</a:t>
            </a:r>
            <a:endParaRPr sz="1500"/>
          </a:p>
          <a:p>
            <a:pPr indent="-330200" lvl="0" marL="330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500"/>
              <a:t>Is there an intermediate host?</a:t>
            </a:r>
            <a:endParaRPr sz="1500"/>
          </a:p>
        </p:txBody>
      </p:sp>
      <p:pic>
        <p:nvPicPr>
          <p:cNvPr descr="Picture 2" id="460" name="Google Shape;46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1691" y="1554740"/>
            <a:ext cx="3014326" cy="3034538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5"/>
          <p:cNvSpPr txBox="1"/>
          <p:nvPr/>
        </p:nvSpPr>
        <p:spPr>
          <a:xfrm>
            <a:off x="5681689" y="4674707"/>
            <a:ext cx="3014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Dudas et al. 2018.</a:t>
            </a:r>
            <a:endParaRPr b="0" i="0" sz="9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5"/>
          <p:cNvSpPr txBox="1"/>
          <p:nvPr>
            <p:ph type="title"/>
          </p:nvPr>
        </p:nvSpPr>
        <p:spPr>
          <a:xfrm>
            <a:off x="745807" y="1186434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b="1" i="1" lang="en-US" sz="2300"/>
              <a:t>Host switches</a:t>
            </a:r>
            <a:endParaRPr b="1" i="1" sz="2300">
              <a:solidFill>
                <a:srgbClr val="FFC951"/>
              </a:solidFill>
            </a:endParaRPr>
          </a:p>
        </p:txBody>
      </p:sp>
      <p:sp>
        <p:nvSpPr>
          <p:cNvPr id="463" name="Google Shape;463;p35"/>
          <p:cNvSpPr txBox="1"/>
          <p:nvPr/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b="0" i="0" lang="en-US" sz="2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Why use genomic epidemiology?</a:t>
            </a:r>
            <a:endParaRPr b="0" i="0" sz="27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Content Placeholder 5" id="464" name="Google Shape;464;p35"/>
          <p:cNvPicPr preferRelativeResize="0"/>
          <p:nvPr/>
        </p:nvPicPr>
        <p:blipFill rotWithShape="1">
          <a:blip r:embed="rId4">
            <a:alphaModFix/>
          </a:blip>
          <a:srcRect b="70002" l="2957" r="82218" t="5230"/>
          <a:stretch/>
        </p:blipFill>
        <p:spPr>
          <a:xfrm>
            <a:off x="6942978" y="279271"/>
            <a:ext cx="1213170" cy="109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7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70" name="Google Shape;470;p37"/>
          <p:cNvSpPr txBox="1"/>
          <p:nvPr>
            <p:ph idx="1" type="body"/>
          </p:nvPr>
        </p:nvSpPr>
        <p:spPr>
          <a:xfrm>
            <a:off x="2901951" y="648081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3655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/>
              <a:t>Genomic epidemiology helps us understand how infectious diseases spread in the population</a:t>
            </a:r>
            <a:endParaRPr sz="2000"/>
          </a:p>
          <a:p>
            <a:pPr indent="-336550" lvl="0" marL="381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/>
              <a:t>Relies on pathogen sequencing to identify specific mutations</a:t>
            </a:r>
            <a:endParaRPr sz="2000"/>
          </a:p>
          <a:p>
            <a:pPr indent="-336550" lvl="0" marL="381000" rtl="0" algn="l">
              <a:lnSpc>
                <a:spcPct val="90000"/>
              </a:lnSpc>
              <a:spcBef>
                <a:spcPts val="1400"/>
              </a:spcBef>
              <a:spcAft>
                <a:spcPts val="1400"/>
              </a:spcAft>
              <a:buSzPts val="2100"/>
              <a:buFont typeface="Arial"/>
              <a:buChar char="•"/>
            </a:pPr>
            <a:r>
              <a:rPr lang="en-US" sz="2000"/>
              <a:t>Tracks evolution of pathogens across time, space, and hosts</a:t>
            </a:r>
            <a:endParaRPr sz="2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36"/>
          <p:cNvGrpSpPr/>
          <p:nvPr/>
        </p:nvGrpSpPr>
        <p:grpSpPr>
          <a:xfrm>
            <a:off x="1097931" y="1730394"/>
            <a:ext cx="1477742" cy="3036832"/>
            <a:chOff x="456050" y="1003355"/>
            <a:chExt cx="1970323" cy="4049109"/>
          </a:xfrm>
        </p:grpSpPr>
        <p:pic>
          <p:nvPicPr>
            <p:cNvPr descr="Picture 3" id="476" name="Google Shape;476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6050" y="1003355"/>
              <a:ext cx="1888465" cy="4049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6" id="477" name="Google Shape;477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380421">
              <a:off x="1904154" y="1820323"/>
              <a:ext cx="452853" cy="4471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Picture 22" id="478" name="Google Shape;47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6602" y="1722932"/>
            <a:ext cx="1451831" cy="30517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9" name="Google Shape;479;p36"/>
          <p:cNvGrpSpPr/>
          <p:nvPr/>
        </p:nvGrpSpPr>
        <p:grpSpPr>
          <a:xfrm>
            <a:off x="3186824" y="1836955"/>
            <a:ext cx="1350396" cy="1469590"/>
            <a:chOff x="0" y="0"/>
            <a:chExt cx="1800528" cy="1959453"/>
          </a:xfrm>
        </p:grpSpPr>
        <p:sp>
          <p:nvSpPr>
            <p:cNvPr id="480" name="Google Shape;480;p36"/>
            <p:cNvSpPr/>
            <p:nvPr/>
          </p:nvSpPr>
          <p:spPr>
            <a:xfrm flipH="1">
              <a:off x="974471" y="0"/>
              <a:ext cx="826057" cy="1180965"/>
            </a:xfrm>
            <a:custGeom>
              <a:rect b="b" l="l" r="r" t="t"/>
              <a:pathLst>
                <a:path extrusionOk="0" h="21600" w="21600">
                  <a:moveTo>
                    <a:pt x="8472" y="0"/>
                  </a:moveTo>
                  <a:lnTo>
                    <a:pt x="12860" y="6080"/>
                  </a:lnTo>
                  <a:lnTo>
                    <a:pt x="11050" y="6797"/>
                  </a:lnTo>
                  <a:lnTo>
                    <a:pt x="16577" y="12007"/>
                  </a:lnTo>
                  <a:lnTo>
                    <a:pt x="14767" y="12877"/>
                  </a:lnTo>
                  <a:lnTo>
                    <a:pt x="21600" y="21600"/>
                  </a:lnTo>
                  <a:lnTo>
                    <a:pt x="10012" y="14915"/>
                  </a:lnTo>
                  <a:lnTo>
                    <a:pt x="12222" y="13987"/>
                  </a:lnTo>
                  <a:lnTo>
                    <a:pt x="5022" y="9705"/>
                  </a:lnTo>
                  <a:lnTo>
                    <a:pt x="7602" y="8382"/>
                  </a:lnTo>
                  <a:lnTo>
                    <a:pt x="0" y="3890"/>
                  </a:lnTo>
                  <a:close/>
                </a:path>
              </a:pathLst>
            </a:custGeom>
            <a:solidFill>
              <a:srgbClr val="FFFF00"/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Content Placeholder 9" id="481" name="Google Shape;481;p36"/>
            <p:cNvPicPr preferRelativeResize="0"/>
            <p:nvPr/>
          </p:nvPicPr>
          <p:blipFill rotWithShape="1">
            <a:blip r:embed="rId5">
              <a:alphaModFix/>
            </a:blip>
            <a:srcRect b="3890" l="77784" r="16771" t="91376"/>
            <a:stretch/>
          </p:blipFill>
          <p:spPr>
            <a:xfrm>
              <a:off x="227407" y="1396247"/>
              <a:ext cx="1549012" cy="563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6" id="482" name="Google Shape;482;p36"/>
            <p:cNvPicPr preferRelativeResize="0"/>
            <p:nvPr/>
          </p:nvPicPr>
          <p:blipFill rotWithShape="1">
            <a:blip r:embed="rId4">
              <a:alphaModFix/>
            </a:blip>
            <a:srcRect b="1998" l="0" r="4097" t="0"/>
            <a:stretch/>
          </p:blipFill>
          <p:spPr>
            <a:xfrm rot="994856">
              <a:off x="99122" y="416263"/>
              <a:ext cx="870680" cy="8215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3" name="Google Shape;483;p36"/>
          <p:cNvSpPr/>
          <p:nvPr/>
        </p:nvSpPr>
        <p:spPr>
          <a:xfrm flipH="1">
            <a:off x="1980443" y="2053538"/>
            <a:ext cx="321354" cy="436158"/>
          </a:xfrm>
          <a:custGeom>
            <a:rect b="b" l="l" r="r" t="t"/>
            <a:pathLst>
              <a:path extrusionOk="0" h="21600" w="21600">
                <a:moveTo>
                  <a:pt x="8472" y="0"/>
                </a:moveTo>
                <a:lnTo>
                  <a:pt x="12860" y="6080"/>
                </a:lnTo>
                <a:lnTo>
                  <a:pt x="11050" y="6797"/>
                </a:lnTo>
                <a:lnTo>
                  <a:pt x="16577" y="12007"/>
                </a:lnTo>
                <a:lnTo>
                  <a:pt x="14767" y="12877"/>
                </a:lnTo>
                <a:lnTo>
                  <a:pt x="21600" y="21600"/>
                </a:lnTo>
                <a:lnTo>
                  <a:pt x="10012" y="14915"/>
                </a:lnTo>
                <a:lnTo>
                  <a:pt x="12222" y="13987"/>
                </a:lnTo>
                <a:lnTo>
                  <a:pt x="5022" y="9705"/>
                </a:lnTo>
                <a:lnTo>
                  <a:pt x="7602" y="8382"/>
                </a:lnTo>
                <a:lnTo>
                  <a:pt x="0" y="3890"/>
                </a:lnTo>
                <a:close/>
              </a:path>
            </a:pathLst>
          </a:custGeom>
          <a:solidFill>
            <a:srgbClr val="FFFF00"/>
          </a:solidFill>
          <a:ln cap="flat" cmpd="sng" w="127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484" name="Google Shape;484;p36"/>
          <p:cNvGrpSpPr/>
          <p:nvPr/>
        </p:nvGrpSpPr>
        <p:grpSpPr>
          <a:xfrm>
            <a:off x="7024080" y="2297965"/>
            <a:ext cx="1521846" cy="1733032"/>
            <a:chOff x="0" y="0"/>
            <a:chExt cx="2029128" cy="2310710"/>
          </a:xfrm>
        </p:grpSpPr>
        <p:pic>
          <p:nvPicPr>
            <p:cNvPr descr="Picture 6" id="485" name="Google Shape;485;p36"/>
            <p:cNvPicPr preferRelativeResize="0"/>
            <p:nvPr/>
          </p:nvPicPr>
          <p:blipFill rotWithShape="1">
            <a:blip r:embed="rId4">
              <a:alphaModFix/>
            </a:blip>
            <a:srcRect b="1998" l="0" r="4097" t="0"/>
            <a:stretch/>
          </p:blipFill>
          <p:spPr>
            <a:xfrm rot="994856">
              <a:off x="99122" y="466281"/>
              <a:ext cx="870680" cy="8215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" name="Google Shape;486;p36"/>
            <p:cNvSpPr txBox="1"/>
            <p:nvPr/>
          </p:nvSpPr>
          <p:spPr>
            <a:xfrm>
              <a:off x="503663" y="761210"/>
              <a:ext cx="1310700" cy="15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00"/>
                <a:buFont typeface="Arial"/>
                <a:buNone/>
              </a:pPr>
              <a:r>
                <a:rPr b="0" i="0" lang="en-US" sz="7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…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6"/>
            <p:cNvSpPr/>
            <p:nvPr/>
          </p:nvSpPr>
          <p:spPr>
            <a:xfrm flipH="1">
              <a:off x="1203071" y="0"/>
              <a:ext cx="826057" cy="1180965"/>
            </a:xfrm>
            <a:custGeom>
              <a:rect b="b" l="l" r="r" t="t"/>
              <a:pathLst>
                <a:path extrusionOk="0" h="21600" w="21600">
                  <a:moveTo>
                    <a:pt x="8472" y="0"/>
                  </a:moveTo>
                  <a:lnTo>
                    <a:pt x="12860" y="6080"/>
                  </a:lnTo>
                  <a:lnTo>
                    <a:pt x="11050" y="6797"/>
                  </a:lnTo>
                  <a:lnTo>
                    <a:pt x="16577" y="12007"/>
                  </a:lnTo>
                  <a:lnTo>
                    <a:pt x="14767" y="12877"/>
                  </a:lnTo>
                  <a:lnTo>
                    <a:pt x="21600" y="21600"/>
                  </a:lnTo>
                  <a:lnTo>
                    <a:pt x="10012" y="14915"/>
                  </a:lnTo>
                  <a:lnTo>
                    <a:pt x="12222" y="13987"/>
                  </a:lnTo>
                  <a:lnTo>
                    <a:pt x="5022" y="9705"/>
                  </a:lnTo>
                  <a:lnTo>
                    <a:pt x="7602" y="8382"/>
                  </a:lnTo>
                  <a:lnTo>
                    <a:pt x="0" y="3890"/>
                  </a:lnTo>
                  <a:close/>
                </a:path>
              </a:pathLst>
            </a:custGeom>
            <a:solidFill>
              <a:srgbClr val="FFFF00"/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488" name="Google Shape;488;p36"/>
          <p:cNvSpPr txBox="1"/>
          <p:nvPr>
            <p:ph type="title"/>
          </p:nvPr>
        </p:nvSpPr>
        <p:spPr>
          <a:xfrm>
            <a:off x="688650" y="376274"/>
            <a:ext cx="7823700" cy="10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SzPts val="2700"/>
              <a:buNone/>
            </a:pPr>
            <a:r>
              <a:rPr lang="en-US" sz="2500"/>
              <a:t>Why are some mutations transmitted?</a:t>
            </a:r>
            <a:br>
              <a:rPr lang="en-US" sz="2500"/>
            </a:br>
            <a:r>
              <a:rPr lang="en-US" sz="2500"/>
              <a:t>(and others not)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 txBox="1"/>
          <p:nvPr>
            <p:ph idx="1" type="body"/>
          </p:nvPr>
        </p:nvSpPr>
        <p:spPr>
          <a:xfrm>
            <a:off x="524850" y="1297706"/>
            <a:ext cx="8279700" cy="28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30200" lvl="0" marL="330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Observations associated with many biases and confounders</a:t>
            </a:r>
            <a:endParaRPr sz="2000"/>
          </a:p>
          <a:p>
            <a:pPr indent="-330200" lvl="0" marL="330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Large populations needed for statistical power</a:t>
            </a:r>
            <a:endParaRPr sz="2000"/>
          </a:p>
          <a:p>
            <a:pPr indent="-330200" lvl="0" marL="330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Labor-intensive and slow </a:t>
            </a:r>
            <a:endParaRPr sz="2000"/>
          </a:p>
          <a:p>
            <a:pPr indent="-330200" lvl="0" marL="330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Often retrospective</a:t>
            </a:r>
            <a:endParaRPr sz="2000"/>
          </a:p>
          <a:p>
            <a:pPr indent="-330200" lvl="0" marL="330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Limited information on pathogen circulation dynamics</a:t>
            </a:r>
            <a:endParaRPr sz="2000"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Limitations of classical epidemiology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4" id="69" name="Google Shape;6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3308" y="1660057"/>
            <a:ext cx="2498743" cy="290706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"/>
          <p:cNvSpPr txBox="1"/>
          <p:nvPr/>
        </p:nvSpPr>
        <p:spPr>
          <a:xfrm>
            <a:off x="6119099" y="4567125"/>
            <a:ext cx="1930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Andersen et al. 2015.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5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What is pathogen genomic epidemiology ?</a:t>
            </a:r>
            <a:endParaRPr/>
          </a:p>
        </p:txBody>
      </p:sp>
      <p:sp>
        <p:nvSpPr>
          <p:cNvPr id="72" name="Google Shape;72;p5"/>
          <p:cNvSpPr txBox="1"/>
          <p:nvPr/>
        </p:nvSpPr>
        <p:spPr>
          <a:xfrm>
            <a:off x="688657" y="989566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Epidemiology of infectious diseases using pathogen sequencing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5"/>
          <p:cNvSpPr txBox="1"/>
          <p:nvPr>
            <p:ph idx="1" type="body"/>
          </p:nvPr>
        </p:nvSpPr>
        <p:spPr>
          <a:xfrm>
            <a:off x="649455" y="1788136"/>
            <a:ext cx="4908300" cy="27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42900" lvl="0" marL="393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i="1" lang="en-US">
                <a:solidFill>
                  <a:srgbClr val="FFC951"/>
                </a:solidFill>
              </a:rPr>
              <a:t>Sequencing</a:t>
            </a:r>
            <a:r>
              <a:rPr lang="en-US">
                <a:solidFill>
                  <a:schemeClr val="accent5"/>
                </a:solidFill>
              </a:rPr>
              <a:t>:</a:t>
            </a:r>
            <a:r>
              <a:rPr lang="en-US"/>
              <a:t> determining the nucleotide composition of a genome</a:t>
            </a:r>
            <a:endParaRPr/>
          </a:p>
          <a:p>
            <a:pPr indent="0" lvl="0" marL="50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342900" lvl="0" marL="393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i="1" lang="en-US">
                <a:solidFill>
                  <a:srgbClr val="FFC951"/>
                </a:solidFill>
              </a:rPr>
              <a:t>Genome</a:t>
            </a:r>
            <a:r>
              <a:rPr lang="en-US"/>
              <a:t>: the set of genetic information in an organism</a:t>
            </a:r>
            <a:endParaRPr/>
          </a:p>
          <a:p>
            <a:pPr indent="0" lvl="0" marL="50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342900" lvl="0" marL="393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Genomic epidemiology is central to infectious disease public health surveillance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"/>
          <p:cNvSpPr txBox="1"/>
          <p:nvPr>
            <p:ph idx="1" type="body"/>
          </p:nvPr>
        </p:nvSpPr>
        <p:spPr>
          <a:xfrm>
            <a:off x="755332" y="1503700"/>
            <a:ext cx="5884200" cy="27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What is the pathogen?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What is the reservoir?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How many introductions from reservoir?</a:t>
            </a:r>
            <a:endParaRPr/>
          </a:p>
        </p:txBody>
      </p:sp>
      <p:sp>
        <p:nvSpPr>
          <p:cNvPr id="79" name="Google Shape;79;p6"/>
          <p:cNvSpPr txBox="1"/>
          <p:nvPr/>
        </p:nvSpPr>
        <p:spPr>
          <a:xfrm>
            <a:off x="755332" y="1663685"/>
            <a:ext cx="81279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1. Identify the origin of epidemics/zoonoses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6"/>
          <p:cNvPicPr preferRelativeResize="0"/>
          <p:nvPr/>
        </p:nvPicPr>
        <p:blipFill rotWithShape="1">
          <a:blip r:embed="rId3">
            <a:alphaModFix/>
          </a:blip>
          <a:srcRect b="3384" l="0" r="0" t="3375"/>
          <a:stretch/>
        </p:blipFill>
        <p:spPr>
          <a:xfrm>
            <a:off x="6510656" y="2653031"/>
            <a:ext cx="2074049" cy="1871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81" name="Google Shape;81;p6"/>
          <p:cNvPicPr preferRelativeResize="0"/>
          <p:nvPr/>
        </p:nvPicPr>
        <p:blipFill rotWithShape="1">
          <a:blip r:embed="rId4">
            <a:alphaModFix/>
          </a:blip>
          <a:srcRect b="8719" l="30510" r="30620" t="6628"/>
          <a:stretch/>
        </p:blipFill>
        <p:spPr>
          <a:xfrm>
            <a:off x="7385257" y="2056110"/>
            <a:ext cx="324849" cy="505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82" name="Google Shape;82;p6"/>
          <p:cNvPicPr preferRelativeResize="0"/>
          <p:nvPr/>
        </p:nvPicPr>
        <p:blipFill rotWithShape="1">
          <a:blip r:embed="rId4">
            <a:alphaModFix/>
          </a:blip>
          <a:srcRect b="8719" l="30510" r="30620" t="6628"/>
          <a:stretch/>
        </p:blipFill>
        <p:spPr>
          <a:xfrm>
            <a:off x="6834277" y="2653035"/>
            <a:ext cx="233993" cy="3639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83" name="Google Shape;83;p6"/>
          <p:cNvPicPr preferRelativeResize="0"/>
          <p:nvPr/>
        </p:nvPicPr>
        <p:blipFill rotWithShape="1">
          <a:blip r:embed="rId4">
            <a:alphaModFix/>
          </a:blip>
          <a:srcRect b="8719" l="30510" r="30620" t="6628"/>
          <a:stretch/>
        </p:blipFill>
        <p:spPr>
          <a:xfrm>
            <a:off x="8128552" y="2561433"/>
            <a:ext cx="233993" cy="36398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6"/>
          <p:cNvSpPr txBox="1"/>
          <p:nvPr>
            <p:ph type="title"/>
          </p:nvPr>
        </p:nvSpPr>
        <p:spPr>
          <a:xfrm>
            <a:off x="688657" y="22860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Why use genomic epidemiology?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/>
          <p:nvPr/>
        </p:nvSpPr>
        <p:spPr>
          <a:xfrm>
            <a:off x="755332" y="1247329"/>
            <a:ext cx="8127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2. Understand transmission dynamics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"/>
          <p:cNvSpPr txBox="1"/>
          <p:nvPr>
            <p:ph type="title"/>
          </p:nvPr>
        </p:nvSpPr>
        <p:spPr>
          <a:xfrm>
            <a:off x="688657" y="208093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Why use genomic epidemiology?</a:t>
            </a:r>
            <a:endParaRPr/>
          </a:p>
        </p:txBody>
      </p:sp>
      <p:grpSp>
        <p:nvGrpSpPr>
          <p:cNvPr id="91" name="Google Shape;91;p7"/>
          <p:cNvGrpSpPr/>
          <p:nvPr/>
        </p:nvGrpSpPr>
        <p:grpSpPr>
          <a:xfrm>
            <a:off x="5217383" y="3753152"/>
            <a:ext cx="3665849" cy="984788"/>
            <a:chOff x="3334750" y="5154250"/>
            <a:chExt cx="4887799" cy="1313051"/>
          </a:xfrm>
        </p:grpSpPr>
        <p:pic>
          <p:nvPicPr>
            <p:cNvPr id="92" name="Google Shape;92;p7"/>
            <p:cNvPicPr preferRelativeResize="0"/>
            <p:nvPr/>
          </p:nvPicPr>
          <p:blipFill rotWithShape="1">
            <a:blip r:embed="rId3">
              <a:alphaModFix/>
            </a:blip>
            <a:srcRect b="10755" l="0" r="0" t="29971"/>
            <a:stretch/>
          </p:blipFill>
          <p:spPr>
            <a:xfrm>
              <a:off x="3334750" y="5154250"/>
              <a:ext cx="4887799" cy="13130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7"/>
            <p:cNvSpPr/>
            <p:nvPr/>
          </p:nvSpPr>
          <p:spPr>
            <a:xfrm>
              <a:off x="4123400" y="5154250"/>
              <a:ext cx="458100" cy="523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7"/>
          <p:cNvSpPr txBox="1"/>
          <p:nvPr/>
        </p:nvSpPr>
        <p:spPr>
          <a:xfrm>
            <a:off x="755332" y="1470666"/>
            <a:ext cx="7633500" cy="24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88900" lvl="0" marL="12700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Are cases linked to one another?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Is there evidence for human-to-human transmission?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When did the pathogen enter the population of interest?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From where was it introduced?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How is the pathogen evolving as it spreads?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-US"/>
              <a:t> Outline</a:t>
            </a:r>
            <a:endParaRPr/>
          </a:p>
        </p:txBody>
      </p:sp>
      <p:sp>
        <p:nvSpPr>
          <p:cNvPr id="100" name="Google Shape;100;p11"/>
          <p:cNvSpPr txBox="1"/>
          <p:nvPr>
            <p:ph idx="1" type="body"/>
          </p:nvPr>
        </p:nvSpPr>
        <p:spPr>
          <a:xfrm>
            <a:off x="2901956" y="648075"/>
            <a:ext cx="57267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4765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>
                <a:solidFill>
                  <a:schemeClr val="accent3"/>
                </a:solidFill>
              </a:rPr>
              <a:t>What is genomic epidemiology?</a:t>
            </a:r>
            <a:endParaRPr sz="2000">
              <a:solidFill>
                <a:schemeClr val="accent3"/>
              </a:solidFill>
            </a:endParaRPr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b="1" lang="en-US" sz="2000"/>
              <a:t>Pathogen evolution during spread</a:t>
            </a:r>
            <a:endParaRPr/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>
                <a:solidFill>
                  <a:schemeClr val="accent3"/>
                </a:solidFill>
              </a:rPr>
              <a:t>Phylogenetic vs transmission trees</a:t>
            </a:r>
            <a:endParaRPr/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SzPts val="2100"/>
              <a:buFont typeface="Arial"/>
              <a:buChar char="•"/>
            </a:pPr>
            <a:r>
              <a:rPr lang="en-US" sz="2000">
                <a:solidFill>
                  <a:schemeClr val="accent3"/>
                </a:solidFill>
              </a:rPr>
              <a:t>Why use genomic epidemiology?</a:t>
            </a:r>
            <a:endParaRPr sz="2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g12076c19285_0_10"/>
          <p:cNvGrpSpPr/>
          <p:nvPr/>
        </p:nvGrpSpPr>
        <p:grpSpPr>
          <a:xfrm>
            <a:off x="1097932" y="1730394"/>
            <a:ext cx="1477742" cy="3036831"/>
            <a:chOff x="456050" y="1003355"/>
            <a:chExt cx="1970323" cy="4049108"/>
          </a:xfrm>
        </p:grpSpPr>
        <p:pic>
          <p:nvPicPr>
            <p:cNvPr descr="Picture 3" id="106" name="Google Shape;106;g12076c19285_0_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6050" y="1003355"/>
              <a:ext cx="1888465" cy="40491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6" id="107" name="Google Shape;107;g12076c19285_0_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380421">
              <a:off x="1904154" y="1820323"/>
              <a:ext cx="452853" cy="4471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Picture 22" id="108" name="Google Shape;108;g12076c19285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6602" y="1722932"/>
            <a:ext cx="1451831" cy="30517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g12076c19285_0_10"/>
          <p:cNvGrpSpPr/>
          <p:nvPr/>
        </p:nvGrpSpPr>
        <p:grpSpPr>
          <a:xfrm>
            <a:off x="3186824" y="1836955"/>
            <a:ext cx="1350396" cy="1469592"/>
            <a:chOff x="-1" y="0"/>
            <a:chExt cx="1800529" cy="1959456"/>
          </a:xfrm>
        </p:grpSpPr>
        <p:sp>
          <p:nvSpPr>
            <p:cNvPr id="110" name="Google Shape;110;g12076c19285_0_10"/>
            <p:cNvSpPr/>
            <p:nvPr/>
          </p:nvSpPr>
          <p:spPr>
            <a:xfrm flipH="1">
              <a:off x="974490" y="0"/>
              <a:ext cx="826038" cy="1180980"/>
            </a:xfrm>
            <a:custGeom>
              <a:rect b="b" l="l" r="r" t="t"/>
              <a:pathLst>
                <a:path extrusionOk="0" h="21600" w="21600">
                  <a:moveTo>
                    <a:pt x="8472" y="0"/>
                  </a:moveTo>
                  <a:lnTo>
                    <a:pt x="12860" y="6080"/>
                  </a:lnTo>
                  <a:lnTo>
                    <a:pt x="11050" y="6797"/>
                  </a:lnTo>
                  <a:lnTo>
                    <a:pt x="16577" y="12007"/>
                  </a:lnTo>
                  <a:lnTo>
                    <a:pt x="14767" y="12877"/>
                  </a:lnTo>
                  <a:lnTo>
                    <a:pt x="21600" y="21600"/>
                  </a:lnTo>
                  <a:lnTo>
                    <a:pt x="10012" y="14915"/>
                  </a:lnTo>
                  <a:lnTo>
                    <a:pt x="12222" y="13987"/>
                  </a:lnTo>
                  <a:lnTo>
                    <a:pt x="5022" y="9705"/>
                  </a:lnTo>
                  <a:lnTo>
                    <a:pt x="7602" y="8382"/>
                  </a:lnTo>
                  <a:lnTo>
                    <a:pt x="0" y="3890"/>
                  </a:lnTo>
                  <a:close/>
                </a:path>
              </a:pathLst>
            </a:custGeom>
            <a:solidFill>
              <a:srgbClr val="FFFF00"/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Content Placeholder 9" id="111" name="Google Shape;111;g12076c19285_0_10"/>
            <p:cNvPicPr preferRelativeResize="0"/>
            <p:nvPr/>
          </p:nvPicPr>
          <p:blipFill rotWithShape="1">
            <a:blip r:embed="rId5">
              <a:alphaModFix/>
            </a:blip>
            <a:srcRect b="3889" l="77782" r="16770" t="91376"/>
            <a:stretch/>
          </p:blipFill>
          <p:spPr>
            <a:xfrm>
              <a:off x="227407" y="1396247"/>
              <a:ext cx="1549013" cy="563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6" id="112" name="Google Shape;112;g12076c19285_0_10"/>
            <p:cNvPicPr preferRelativeResize="0"/>
            <p:nvPr/>
          </p:nvPicPr>
          <p:blipFill rotWithShape="1">
            <a:blip r:embed="rId4">
              <a:alphaModFix/>
            </a:blip>
            <a:srcRect b="1999" l="0" r="4095" t="0"/>
            <a:stretch/>
          </p:blipFill>
          <p:spPr>
            <a:xfrm rot="994857">
              <a:off x="99122" y="416263"/>
              <a:ext cx="870680" cy="8215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g12076c19285_0_10"/>
          <p:cNvSpPr/>
          <p:nvPr/>
        </p:nvSpPr>
        <p:spPr>
          <a:xfrm flipH="1">
            <a:off x="1980443" y="2053538"/>
            <a:ext cx="321354" cy="436158"/>
          </a:xfrm>
          <a:custGeom>
            <a:rect b="b" l="l" r="r" t="t"/>
            <a:pathLst>
              <a:path extrusionOk="0" h="21600" w="21600">
                <a:moveTo>
                  <a:pt x="8472" y="0"/>
                </a:moveTo>
                <a:lnTo>
                  <a:pt x="12860" y="6080"/>
                </a:lnTo>
                <a:lnTo>
                  <a:pt x="11050" y="6797"/>
                </a:lnTo>
                <a:lnTo>
                  <a:pt x="16577" y="12007"/>
                </a:lnTo>
                <a:lnTo>
                  <a:pt x="14767" y="12877"/>
                </a:lnTo>
                <a:lnTo>
                  <a:pt x="21600" y="21600"/>
                </a:lnTo>
                <a:lnTo>
                  <a:pt x="10012" y="14915"/>
                </a:lnTo>
                <a:lnTo>
                  <a:pt x="12222" y="13987"/>
                </a:lnTo>
                <a:lnTo>
                  <a:pt x="5022" y="9705"/>
                </a:lnTo>
                <a:lnTo>
                  <a:pt x="7602" y="8382"/>
                </a:lnTo>
                <a:lnTo>
                  <a:pt x="0" y="3890"/>
                </a:lnTo>
                <a:close/>
              </a:path>
            </a:pathLst>
          </a:custGeom>
          <a:solidFill>
            <a:srgbClr val="FFFF00"/>
          </a:solidFill>
          <a:ln cap="flat" cmpd="sng" w="127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114" name="Google Shape;114;g12076c19285_0_10"/>
          <p:cNvGrpSpPr/>
          <p:nvPr/>
        </p:nvGrpSpPr>
        <p:grpSpPr>
          <a:xfrm>
            <a:off x="7024080" y="2297965"/>
            <a:ext cx="1521846" cy="1733032"/>
            <a:chOff x="-1" y="0"/>
            <a:chExt cx="2029129" cy="2310710"/>
          </a:xfrm>
        </p:grpSpPr>
        <p:pic>
          <p:nvPicPr>
            <p:cNvPr descr="Picture 6" id="115" name="Google Shape;115;g12076c19285_0_10"/>
            <p:cNvPicPr preferRelativeResize="0"/>
            <p:nvPr/>
          </p:nvPicPr>
          <p:blipFill rotWithShape="1">
            <a:blip r:embed="rId4">
              <a:alphaModFix/>
            </a:blip>
            <a:srcRect b="1999" l="0" r="4095" t="0"/>
            <a:stretch/>
          </p:blipFill>
          <p:spPr>
            <a:xfrm rot="994857">
              <a:off x="99122" y="466281"/>
              <a:ext cx="870680" cy="8215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g12076c19285_0_10"/>
            <p:cNvSpPr txBox="1"/>
            <p:nvPr/>
          </p:nvSpPr>
          <p:spPr>
            <a:xfrm>
              <a:off x="503663" y="761210"/>
              <a:ext cx="1310700" cy="15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00"/>
                <a:buFont typeface="Arial"/>
                <a:buNone/>
              </a:pPr>
              <a:r>
                <a:rPr b="0" i="0" lang="en-US" sz="7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…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g12076c19285_0_10"/>
            <p:cNvSpPr/>
            <p:nvPr/>
          </p:nvSpPr>
          <p:spPr>
            <a:xfrm flipH="1">
              <a:off x="1203090" y="0"/>
              <a:ext cx="826038" cy="1180980"/>
            </a:xfrm>
            <a:custGeom>
              <a:rect b="b" l="l" r="r" t="t"/>
              <a:pathLst>
                <a:path extrusionOk="0" h="21600" w="21600">
                  <a:moveTo>
                    <a:pt x="8472" y="0"/>
                  </a:moveTo>
                  <a:lnTo>
                    <a:pt x="12860" y="6080"/>
                  </a:lnTo>
                  <a:lnTo>
                    <a:pt x="11050" y="6797"/>
                  </a:lnTo>
                  <a:lnTo>
                    <a:pt x="16577" y="12007"/>
                  </a:lnTo>
                  <a:lnTo>
                    <a:pt x="14767" y="12877"/>
                  </a:lnTo>
                  <a:lnTo>
                    <a:pt x="21600" y="21600"/>
                  </a:lnTo>
                  <a:lnTo>
                    <a:pt x="10012" y="14915"/>
                  </a:lnTo>
                  <a:lnTo>
                    <a:pt x="12222" y="13987"/>
                  </a:lnTo>
                  <a:lnTo>
                    <a:pt x="5022" y="9705"/>
                  </a:lnTo>
                  <a:lnTo>
                    <a:pt x="7602" y="8382"/>
                  </a:lnTo>
                  <a:lnTo>
                    <a:pt x="0" y="3890"/>
                  </a:lnTo>
                  <a:close/>
                </a:path>
              </a:pathLst>
            </a:custGeom>
            <a:solidFill>
              <a:srgbClr val="FFFF00"/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18" name="Google Shape;118;g12076c19285_0_10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Mutations occur randomly and naturally</a:t>
            </a:r>
            <a:endParaRPr/>
          </a:p>
        </p:txBody>
      </p:sp>
      <p:sp>
        <p:nvSpPr>
          <p:cNvPr id="119" name="Google Shape;119;g12076c19285_0_10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Some mutations are transmitted, others are not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rame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